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327" r:id="rId3"/>
    <p:sldId id="329" r:id="rId4"/>
    <p:sldId id="330" r:id="rId5"/>
    <p:sldId id="257" r:id="rId6"/>
    <p:sldId id="265" r:id="rId7"/>
    <p:sldId id="306" r:id="rId8"/>
    <p:sldId id="331" r:id="rId9"/>
    <p:sldId id="307" r:id="rId10"/>
    <p:sldId id="310" r:id="rId11"/>
    <p:sldId id="308" r:id="rId12"/>
    <p:sldId id="309" r:id="rId13"/>
    <p:sldId id="328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21" r:id="rId23"/>
    <p:sldId id="325" r:id="rId24"/>
    <p:sldId id="323" r:id="rId25"/>
    <p:sldId id="332" r:id="rId26"/>
    <p:sldId id="322" r:id="rId27"/>
    <p:sldId id="319" r:id="rId28"/>
    <p:sldId id="326" r:id="rId29"/>
    <p:sldId id="324" r:id="rId30"/>
    <p:sldId id="279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Trevor Anthony Cohn" initials="TAC [7]" lastIdx="1" clrIdx="6">
    <p:extLst/>
  </p:cmAuthor>
  <p:cmAuthor id="1" name="Trevor Anthony Cohn" initials="TAC" lastIdx="1" clrIdx="0">
    <p:extLst/>
  </p:cmAuthor>
  <p:cmAuthor id="8" name="Trevor Anthony Cohn" initials="TAC [8]" lastIdx="1" clrIdx="7">
    <p:extLst/>
  </p:cmAuthor>
  <p:cmAuthor id="2" name="Trevor Anthony Cohn" initials="TAC [2]" lastIdx="1" clrIdx="1">
    <p:extLst/>
  </p:cmAuthor>
  <p:cmAuthor id="9" name="Trevor Anthony Cohn" initials="TAC [9]" lastIdx="1" clrIdx="8">
    <p:extLst/>
  </p:cmAuthor>
  <p:cmAuthor id="3" name="Trevor Anthony Cohn" initials="TAC [3]" lastIdx="1" clrIdx="2">
    <p:extLst/>
  </p:cmAuthor>
  <p:cmAuthor id="10" name="Trevor Anthony Cohn" initials="TAC [10]" lastIdx="1" clrIdx="9">
    <p:extLst/>
  </p:cmAuthor>
  <p:cmAuthor id="4" name="Trevor Anthony Cohn" initials="TAC [4]" lastIdx="1" clrIdx="3">
    <p:extLst/>
  </p:cmAuthor>
  <p:cmAuthor id="11" name="Trevor Anthony Cohn" initials="TAC [11]" lastIdx="1" clrIdx="10">
    <p:extLst/>
  </p:cmAuthor>
  <p:cmAuthor id="5" name="Trevor Anthony Cohn" initials="TAC [5]" lastIdx="1" clrIdx="4">
    <p:extLst/>
  </p:cmAuthor>
  <p:cmAuthor id="6" name="Trevor Anthony Cohn" initials="TAC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83" autoAdjust="0"/>
    <p:restoredTop sz="82955" autoAdjust="0"/>
  </p:normalViewPr>
  <p:slideViewPr>
    <p:cSldViewPr>
      <p:cViewPr>
        <p:scale>
          <a:sx n="115" d="100"/>
          <a:sy n="115" d="100"/>
        </p:scale>
        <p:origin x="424" y="208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commentAuthors" Target="commentAuthors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6" name="Shape 17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740752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Need to</a:t>
            </a:r>
            <a:r>
              <a:rPr lang="en-AU" baseline="0" dirty="0" smtClean="0"/>
              <a:t> ensure notation is consistent!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8361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aseline="0" dirty="0" smtClean="0">
                <a:latin typeface="Helvetica Neue"/>
                <a:ea typeface="Helvetica Neue"/>
                <a:cs typeface="Helvetica Neue"/>
                <a:sym typeface="Helvetica Neue"/>
              </a:rPr>
              <a:t>High dot product = high probability.</a:t>
            </a:r>
          </a:p>
          <a:p>
            <a:r>
              <a:rPr lang="en-US" sz="2200" baseline="0" dirty="0" smtClean="0">
                <a:latin typeface="Helvetica Neue"/>
                <a:ea typeface="Helvetica Neue"/>
                <a:cs typeface="Helvetica Neue"/>
                <a:sym typeface="Helvetica Neue"/>
              </a:rPr>
              <a:t>Has to learn vector to capture combinations of context words.</a:t>
            </a:r>
            <a:endParaRPr lang="en-US" sz="2200" dirty="0" smtClean="0"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dirty="0" smtClean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\prod_{l \in {-L,\ldots,-1,1,\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ldots,L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}} P(w_{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t+l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} |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</a:p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P(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|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=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) }{ \sum_{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\in V}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}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66239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2611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P(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w_k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| 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&amp; =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lambda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^\top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vec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{f}(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w_k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) }{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sum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_{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’ \in V}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lambda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^\top \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vec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{f}(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’, </a:t>
            </a:r>
            <a:r>
              <a:rPr lang="de-DE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de-DE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)   }</a:t>
            </a:r>
          </a:p>
          <a:p>
            <a:endParaRPr lang="de-DE" sz="2200" dirty="0" smtClean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\Lambda \</a:t>
            </a:r>
            <a:r>
              <a:rPr lang="en-AU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approx</a:t>
            </a:r>
            <a:r>
              <a:rPr lang="en-AU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C V</a:t>
            </a:r>
          </a:p>
          <a:p>
            <a:endParaRPr lang="de-DE" sz="2200" dirty="0" smtClean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98925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\log P(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|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&amp; = \log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) }{ \sum_{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\in V}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} \\</a:t>
            </a:r>
          </a:p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&amp; =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c_k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- \log \left( \sum_{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\in V}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c_i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) \right)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03731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P(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w_j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| c) &amp; =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 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v_j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h(c) ) }{ \sum_{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\in V}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exp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v_i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cdot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 h(c)) } \\</a:t>
            </a:r>
          </a:p>
          <a:p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h(c) &amp; =  \</a:t>
            </a:r>
            <a:r>
              <a:rPr lang="en-US" sz="2200" dirty="0" err="1" smtClean="0">
                <a:latin typeface="Helvetica Neue"/>
                <a:ea typeface="Helvetica Neue"/>
                <a:cs typeface="Helvetica Neue"/>
                <a:sym typeface="Helvetica Neue"/>
              </a:rPr>
              <a:t>frac</a:t>
            </a:r>
            <a:r>
              <a:rPr lang="en-US" sz="2200" dirty="0" smtClean="0">
                <a:latin typeface="Helvetica Neue"/>
                <a:ea typeface="Helvetica Neue"/>
                <a:cs typeface="Helvetica Neue"/>
                <a:sym typeface="Helvetica Neue"/>
              </a:rPr>
              <a:t>{1}{2L} \sum_{-L \le j \le L, j \ne 0} c^{(j)}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28444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87228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Arial Narrow" charset="0"/>
                <a:ea typeface="Arial Narrow" charset="0"/>
                <a:cs typeface="Arial Narrow" charset="0"/>
                <a:sym typeface="DIN Alternat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AU" smtClean="0"/>
              <a:t>‹#›</a:t>
            </a:fld>
            <a:endParaRPr lang="en-AU"/>
          </a:p>
        </p:txBody>
      </p:sp>
      <p:sp>
        <p:nvSpPr>
          <p:cNvPr id="5" name="Shape 3"/>
          <p:cNvSpPr>
            <a:spLocks noGrp="1"/>
          </p:cNvSpPr>
          <p:nvPr>
            <p:ph idx="1"/>
          </p:nvPr>
        </p:nvSpPr>
        <p:spPr>
          <a:xfrm>
            <a:off x="558800" y="28956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" name="Shape 4"/>
          <p:cNvSpPr txBox="1">
            <a:spLocks/>
          </p:cNvSpPr>
          <p:nvPr userDrawn="1"/>
        </p:nvSpPr>
        <p:spPr>
          <a:xfrm>
            <a:off x="12339022" y="5842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marR="0" indent="2286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marR="0" indent="4572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marR="0" indent="6858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marR="0" indent="9144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  <a:lvl6pPr marL="0" marR="0" indent="11430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0" marR="0" indent="13716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0" marR="0" indent="16002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0" marR="0" indent="182880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fld id="{86CB4B4D-7CA3-9044-876B-883B54F8677D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Shape 11"/>
          <p:cNvSpPr/>
          <p:nvPr userDrawn="1"/>
        </p:nvSpPr>
        <p:spPr>
          <a:xfrm flipV="1">
            <a:off x="406400" y="1780193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" name="Shape 61"/>
          <p:cNvSpPr>
            <a:spLocks noGrp="1"/>
          </p:cNvSpPr>
          <p:nvPr>
            <p:ph type="title"/>
          </p:nvPr>
        </p:nvSpPr>
        <p:spPr>
          <a:xfrm>
            <a:off x="575096" y="91254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710995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xfrm>
            <a:off x="575096" y="91254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62" name="Shape 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Shape 11"/>
          <p:cNvSpPr/>
          <p:nvPr userDrawn="1"/>
        </p:nvSpPr>
        <p:spPr>
          <a:xfrm flipV="1">
            <a:off x="406400" y="1780193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 flipV="1">
            <a:off x="266700" y="14376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266700" y="71120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266700" y="1651000"/>
            <a:ext cx="12192000" cy="7796858"/>
          </a:xfrm>
          <a:prstGeom prst="rect">
            <a:avLst/>
          </a:prstGeom>
        </p:spPr>
        <p:txBody>
          <a:bodyPr/>
          <a:lstStyle>
            <a:lvl1pPr>
              <a:spcBef>
                <a:spcPts val="2600"/>
              </a:spcBef>
              <a:buClr>
                <a:schemeClr val="accent1"/>
              </a:buClr>
              <a:buChar char="▸"/>
              <a:defRPr>
                <a:solidFill>
                  <a:srgbClr val="222222"/>
                </a:solidFill>
              </a:defRPr>
            </a:lvl1pPr>
            <a:lvl2pPr>
              <a:spcBef>
                <a:spcPts val="2000"/>
              </a:spcBef>
              <a:buClr>
                <a:schemeClr val="accent1"/>
              </a:buClr>
              <a:buChar char="▸"/>
              <a:defRPr sz="3200">
                <a:solidFill>
                  <a:srgbClr val="3E4040"/>
                </a:solidFill>
              </a:defRPr>
            </a:lvl2pPr>
            <a:lvl3pPr>
              <a:spcBef>
                <a:spcPts val="1600"/>
              </a:spcBef>
              <a:buClr>
                <a:schemeClr val="accent1"/>
              </a:buClr>
              <a:buChar char="▸"/>
              <a:defRPr sz="2800">
                <a:solidFill>
                  <a:srgbClr val="3E4040"/>
                </a:solidFill>
              </a:defRPr>
            </a:lvl3pPr>
            <a:lvl4pPr>
              <a:spcBef>
                <a:spcPts val="1400"/>
              </a:spcBef>
              <a:buClr>
                <a:schemeClr val="accent1"/>
              </a:buClr>
              <a:buChar char="▸"/>
              <a:defRPr sz="2600">
                <a:solidFill>
                  <a:srgbClr val="3E4040"/>
                </a:solidFill>
              </a:defRPr>
            </a:lvl4pPr>
            <a:lvl5pPr>
              <a:spcBef>
                <a:spcPts val="1000"/>
              </a:spcBef>
              <a:buClr>
                <a:schemeClr val="accent1"/>
              </a:buClr>
              <a:buChar char="▸"/>
              <a:defRPr sz="2400">
                <a:solidFill>
                  <a:srgbClr val="3E4040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0804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 animBg="1">
        <p:tmplLst>
          <p:tmpl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ullets_w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 flipV="1">
            <a:off x="266700" y="14376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266700" y="71120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266700" y="1651000"/>
            <a:ext cx="6096000" cy="7796858"/>
          </a:xfrm>
          <a:prstGeom prst="rect">
            <a:avLst/>
          </a:prstGeom>
        </p:spPr>
        <p:txBody>
          <a:bodyPr/>
          <a:lstStyle>
            <a:lvl1pPr>
              <a:spcBef>
                <a:spcPts val="2600"/>
              </a:spcBef>
              <a:buClr>
                <a:schemeClr val="accent1"/>
              </a:buClr>
              <a:buChar char="▸"/>
              <a:defRPr>
                <a:solidFill>
                  <a:srgbClr val="222222"/>
                </a:solidFill>
              </a:defRPr>
            </a:lvl1pPr>
            <a:lvl2pPr>
              <a:spcBef>
                <a:spcPts val="2000"/>
              </a:spcBef>
              <a:buClr>
                <a:schemeClr val="accent1"/>
              </a:buClr>
              <a:buChar char="▸"/>
              <a:defRPr sz="3200">
                <a:solidFill>
                  <a:srgbClr val="3E4040"/>
                </a:solidFill>
              </a:defRPr>
            </a:lvl2pPr>
            <a:lvl3pPr>
              <a:spcBef>
                <a:spcPts val="1600"/>
              </a:spcBef>
              <a:buClr>
                <a:schemeClr val="accent1"/>
              </a:buClr>
              <a:buChar char="▸"/>
              <a:defRPr sz="2800">
                <a:solidFill>
                  <a:srgbClr val="3E4040"/>
                </a:solidFill>
              </a:defRPr>
            </a:lvl3pPr>
            <a:lvl4pPr>
              <a:spcBef>
                <a:spcPts val="1400"/>
              </a:spcBef>
              <a:buClr>
                <a:schemeClr val="accent1"/>
              </a:buClr>
              <a:buChar char="▸"/>
              <a:defRPr sz="2600">
                <a:solidFill>
                  <a:srgbClr val="3E4040"/>
                </a:solidFill>
              </a:defRPr>
            </a:lvl4pPr>
            <a:lvl5pPr>
              <a:spcBef>
                <a:spcPts val="1000"/>
              </a:spcBef>
              <a:buClr>
                <a:schemeClr val="accent1"/>
              </a:buClr>
              <a:buChar char="▸"/>
              <a:defRPr sz="2400">
                <a:solidFill>
                  <a:srgbClr val="3E4040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311095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06400" y="7239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Rectangle 4"/>
          <p:cNvSpPr/>
          <p:nvPr userDrawn="1"/>
        </p:nvSpPr>
        <p:spPr>
          <a:xfrm>
            <a:off x="165696" y="9125272"/>
            <a:ext cx="5553572" cy="378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i="0" u="none" strike="noStrike" cap="all" spc="0" baseline="0" dirty="0" smtClean="0">
                <a:ln>
                  <a:noFill/>
                </a:ln>
                <a:solidFill>
                  <a:srgbClr val="A6AAA9"/>
                </a:solidFill>
                <a:uFillTx/>
                <a:latin typeface="Arial Narrow" panose="020B0606020202030204" pitchFamily="34" charset="0"/>
                <a:ea typeface="Arial Narrow" panose="020B0606020202030204" pitchFamily="34" charset="0"/>
                <a:cs typeface="Arial Narrow" panose="020B0606020202030204" pitchFamily="34" charset="0"/>
                <a:sym typeface="DIN Alternate"/>
              </a:rPr>
              <a:t>Copyright 2017, The University of Melbourne</a:t>
            </a:r>
            <a:endParaRPr lang="en-US" sz="2000" b="0" i="0" u="none" strike="noStrike" kern="1200" cap="all" spc="0" baseline="0" dirty="0">
              <a:ln>
                <a:noFill/>
              </a:ln>
              <a:solidFill>
                <a:srgbClr val="A6AAA9"/>
              </a:solidFill>
              <a:uFillTx/>
              <a:latin typeface="Arial Narrow" panose="020B0606020202030204" pitchFamily="34" charset="0"/>
              <a:ea typeface="Arial Narrow" panose="020B0606020202030204" pitchFamily="34" charset="0"/>
              <a:cs typeface="Arial Narrow" panose="020B0606020202030204" pitchFamily="34" charset="0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4" r:id="rId3"/>
    <p:sldLayoutId id="2147483659" r:id="rId4"/>
    <p:sldLayoutId id="2147483660" r:id="rId5"/>
  </p:sldLayoutIdLst>
  <p:transition spd="med"/>
  <p:timing>
    <p:tnLst>
      <p:par>
        <p:cTn id="1" dur="indefinite" restart="never" nodeType="tmRoot"/>
      </p:par>
    </p:tnLst>
  </p:timing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>
              <a:lumMod val="75000"/>
            </a:schemeClr>
          </a:solidFill>
          <a:uFillTx/>
          <a:latin typeface="Arial Narrow" charset="0"/>
          <a:ea typeface="Arial Narrow" charset="0"/>
          <a:cs typeface="Arial Narrow" charset="0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Century Schoolbook" charset="0"/>
          <a:ea typeface="Century Schoolbook" charset="0"/>
          <a:cs typeface="Century Schoolbook" charset="0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emf"/><Relationship Id="rId3" Type="http://schemas.openxmlformats.org/officeDocument/2006/relationships/image" Target="../media/image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index.html" TargetMode="External"/><Relationship Id="rId4" Type="http://schemas.openxmlformats.org/officeDocument/2006/relationships/hyperlink" Target="http://nlp.stanford.edu/projects/glove/" TargetMode="External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code.google.com/archive/p/word2vec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Relationship Id="rId3" Type="http://schemas.openxmlformats.org/officeDocument/2006/relationships/hyperlink" Target="http://vision03.csail.mit.edu/cnn_art/index.html_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ctrTitle"/>
          </p:nvPr>
        </p:nvSpPr>
        <p:spPr>
          <a:xfrm>
            <a:off x="406400" y="6326675"/>
            <a:ext cx="12192000" cy="2705100"/>
          </a:xfrm>
          <a:prstGeom prst="rect">
            <a:avLst/>
          </a:prstGeom>
        </p:spPr>
        <p:txBody>
          <a:bodyPr>
            <a:normAutofit/>
          </a:bodyPr>
          <a:lstStyle>
            <a:lvl1pPr defTabSz="350520">
              <a:defRPr sz="10200"/>
            </a:lvl1pPr>
          </a:lstStyle>
          <a:p>
            <a:r>
              <a:rPr lang="en-AU" sz="7200" dirty="0" smtClean="0">
                <a:solidFill>
                  <a:schemeClr val="accent1">
                    <a:lumMod val="75000"/>
                  </a:schemeClr>
                </a:solidFill>
              </a:rPr>
              <a:t>Word Vector learning</a:t>
            </a:r>
            <a:endParaRPr sz="7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9" name="Shape 179"/>
          <p:cNvSpPr>
            <a:spLocks noGrp="1"/>
          </p:cNvSpPr>
          <p:nvPr>
            <p:ph type="subTitle" sz="quarter" idx="1"/>
          </p:nvPr>
        </p:nvSpPr>
        <p:spPr>
          <a:xfrm>
            <a:off x="406400" y="4156720"/>
            <a:ext cx="12192000" cy="1803400"/>
          </a:xfrm>
          <a:prstGeom prst="rect">
            <a:avLst/>
          </a:prstGeom>
        </p:spPr>
        <p:txBody>
          <a:bodyPr/>
          <a:lstStyle>
            <a:lvl1pPr>
              <a:defRPr sz="4500">
                <a:solidFill>
                  <a:srgbClr val="838787"/>
                </a:solidFill>
              </a:defRPr>
            </a:lvl1pPr>
            <a:lvl2pPr>
              <a:defRPr sz="2900">
                <a:solidFill>
                  <a:srgbClr val="838787"/>
                </a:solidFill>
              </a:defRPr>
            </a:lvl2pPr>
          </a:lstStyle>
          <a:p>
            <a:r>
              <a:rPr lang="en-AU" dirty="0" smtClean="0"/>
              <a:t>COMP90042 LECTURE 10 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2520" y="412304"/>
            <a:ext cx="4754687" cy="511256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05856" y="8432630"/>
            <a:ext cx="112578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800" dirty="0" smtClean="0"/>
              <a:t>Image credits: http</a:t>
            </a:r>
            <a:r>
              <a:rPr lang="en-AU" sz="1800" dirty="0"/>
              <a:t>://</a:t>
            </a:r>
            <a:r>
              <a:rPr lang="en-AU" sz="1800" dirty="0" err="1"/>
              <a:t>blogger.ghostweather.com</a:t>
            </a:r>
            <a:r>
              <a:rPr lang="en-AU" sz="1800" dirty="0"/>
              <a:t>/2014/11/visualizing-word-embeddings-in-</a:t>
            </a:r>
            <a:r>
              <a:rPr lang="en-AU" sz="1800" dirty="0" err="1"/>
              <a:t>pride.html</a:t>
            </a:r>
            <a:endParaRPr lang="en-AU" sz="18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Skip gram model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Generates each word in context given centre word</a:t>
            </a:r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Total probability defined as</a:t>
            </a:r>
          </a:p>
          <a:p>
            <a:pPr lvl="1"/>
            <a:r>
              <a:rPr lang="en-AU" dirty="0" smtClean="0"/>
              <a:t>Where subscript</a:t>
            </a:r>
            <a:br>
              <a:rPr lang="en-AU" dirty="0" smtClean="0"/>
            </a:br>
            <a:r>
              <a:rPr lang="en-AU" dirty="0" smtClean="0"/>
              <a:t>denotes position in</a:t>
            </a:r>
            <a:br>
              <a:rPr lang="en-AU" dirty="0" smtClean="0"/>
            </a:br>
            <a:r>
              <a:rPr lang="en-AU" dirty="0" smtClean="0"/>
              <a:t>running text</a:t>
            </a:r>
          </a:p>
          <a:p>
            <a:r>
              <a:rPr lang="en-AU" dirty="0" smtClean="0"/>
              <a:t>For each word,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988514" y="2140496"/>
            <a:ext cx="11449272" cy="2946762"/>
            <a:chOff x="988514" y="3004592"/>
            <a:chExt cx="11449272" cy="2946762"/>
          </a:xfrm>
        </p:grpSpPr>
        <p:sp>
          <p:nvSpPr>
            <p:cNvPr id="9" name="TextBox 8"/>
            <p:cNvSpPr txBox="1"/>
            <p:nvPr/>
          </p:nvSpPr>
          <p:spPr>
            <a:xfrm>
              <a:off x="988514" y="4561529"/>
              <a:ext cx="11449272" cy="902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r>
                <a:rPr lang="is-IS" sz="3200" dirty="0" smtClean="0">
                  <a:latin typeface="Arial" charset="0"/>
                  <a:ea typeface="Arial" charset="0"/>
                  <a:cs typeface="Arial" charset="0"/>
                </a:rPr>
                <a:t>… </a:t>
              </a:r>
              <a:r>
                <a:rPr lang="en-U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Bereft </a:t>
              </a:r>
              <a:r>
                <a:rPr lang="en-US" sz="320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of </a:t>
              </a:r>
              <a:r>
                <a:rPr lang="en-US" sz="3200" dirty="0" smtClean="0">
                  <a:solidFill>
                    <a:srgbClr val="00B050"/>
                  </a:solidFill>
                  <a:latin typeface="Arial" charset="0"/>
                  <a:ea typeface="Arial" charset="0"/>
                  <a:cs typeface="Arial" charset="0"/>
                </a:rPr>
                <a:t>life he </a:t>
              </a:r>
              <a:r>
                <a:rPr lang="en-US" sz="32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rests</a:t>
              </a:r>
              <a:r>
                <a:rPr lang="en-US" sz="32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sz="3200" dirty="0">
                  <a:solidFill>
                    <a:srgbClr val="00B050"/>
                  </a:solidFill>
                  <a:latin typeface="Arial" charset="0"/>
                  <a:ea typeface="Arial" charset="0"/>
                  <a:cs typeface="Arial" charset="0"/>
                </a:rPr>
                <a:t>in peace! </a:t>
              </a:r>
              <a:r>
                <a:rPr lang="en-US" sz="320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If you hadn't nailed </a:t>
              </a:r>
              <a:r>
                <a:rPr lang="en-U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him </a:t>
              </a:r>
              <a:r>
                <a:rPr lang="is-I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…</a:t>
              </a:r>
              <a:endParaRPr kumimoji="0" lang="en-AU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sp>
          <p:nvSpPr>
            <p:cNvPr id="10" name="Arc 9"/>
            <p:cNvSpPr/>
            <p:nvPr/>
          </p:nvSpPr>
          <p:spPr>
            <a:xfrm rot="18181035">
              <a:off x="3989952" y="4810801"/>
              <a:ext cx="996036" cy="914400"/>
            </a:xfrm>
            <a:prstGeom prst="arc">
              <a:avLst>
                <a:gd name="adj1" fmla="val 16200000"/>
                <a:gd name="adj2" fmla="val 1929709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11" name="Arc 10"/>
            <p:cNvSpPr/>
            <p:nvPr/>
          </p:nvSpPr>
          <p:spPr>
            <a:xfrm rot="18181035">
              <a:off x="3625405" y="4354892"/>
              <a:ext cx="1279761" cy="1572908"/>
            </a:xfrm>
            <a:prstGeom prst="arc">
              <a:avLst>
                <a:gd name="adj1" fmla="val 14992630"/>
                <a:gd name="adj2" fmla="val 3200425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12" name="Arc 11"/>
            <p:cNvSpPr/>
            <p:nvPr/>
          </p:nvSpPr>
          <p:spPr>
            <a:xfrm rot="7954259" flipH="1" flipV="1">
              <a:off x="4467876" y="4863056"/>
              <a:ext cx="1421601" cy="569896"/>
            </a:xfrm>
            <a:prstGeom prst="arc">
              <a:avLst>
                <a:gd name="adj1" fmla="val 15582040"/>
                <a:gd name="adj2" fmla="val 1929709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none"/>
              <a:tail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13" name="Arc 12"/>
            <p:cNvSpPr/>
            <p:nvPr/>
          </p:nvSpPr>
          <p:spPr>
            <a:xfrm rot="7954259" flipH="1" flipV="1">
              <a:off x="4687488" y="4422086"/>
              <a:ext cx="1805268" cy="1253267"/>
            </a:xfrm>
            <a:prstGeom prst="arc">
              <a:avLst>
                <a:gd name="adj1" fmla="val 14194655"/>
                <a:gd name="adj2" fmla="val 1929709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none"/>
              <a:tail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727839" y="3638712"/>
              <a:ext cx="1824217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84200" rtl="0" fontAlgn="auto" latinLnBrk="0" hangingPunct="0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P(life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rests)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36051" y="3132108"/>
              <a:ext cx="1772921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84200" rtl="0" fontAlgn="auto" latinLnBrk="0" hangingPunct="0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P(he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rests)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590122" y="3004592"/>
              <a:ext cx="1670329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84200" rtl="0" fontAlgn="auto" latinLnBrk="0" hangingPunct="0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P(in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rests)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698855" y="3639327"/>
              <a:ext cx="2269852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584200" rtl="0" fontAlgn="auto" latinLnBrk="0" hangingPunct="0">
                <a:lnSpc>
                  <a:spcPct val="100000"/>
                </a:lnSpc>
                <a:spcBef>
                  <a:spcPts val="2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P(peace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rests)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852" y="5129720"/>
            <a:ext cx="5219700" cy="1054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200" y="7469088"/>
            <a:ext cx="6743700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107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Embedding parameterisation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Two parameter matrices, with d-dimensional embedding for all words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r>
              <a:rPr lang="en-AU" dirty="0" smtClean="0"/>
              <a:t>Words are numbered, e.g., by sorting vocabulary and using word location as its index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644552"/>
            <a:ext cx="12575630" cy="38544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3728" y="6470740"/>
            <a:ext cx="17876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/>
              <a:t>Fig 19.17, JM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4774208" y="3420445"/>
            <a:ext cx="1008112" cy="1149033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V</a:t>
            </a:r>
            <a:endParaRPr kumimoji="0" lang="en-US" sz="4800" b="1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277594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One-hot vectors and embeddings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Words are integer numbers, e.g., “cat” = 17235</a:t>
            </a:r>
            <a:r>
              <a:rPr lang="en-AU" baseline="30000" dirty="0" smtClean="0"/>
              <a:t>th</a:t>
            </a:r>
            <a:r>
              <a:rPr lang="en-AU" dirty="0" smtClean="0"/>
              <a:t> word</a:t>
            </a:r>
          </a:p>
          <a:p>
            <a:pPr lvl="1"/>
            <a:r>
              <a:rPr lang="en-AU" dirty="0" smtClean="0"/>
              <a:t>The embeddings for “cat” are then:</a:t>
            </a:r>
          </a:p>
          <a:p>
            <a:pPr lvl="2"/>
            <a:r>
              <a:rPr lang="en-AU" dirty="0"/>
              <a:t>V</a:t>
            </a:r>
            <a:r>
              <a:rPr lang="en-AU" baseline="-25000" dirty="0" smtClean="0"/>
              <a:t>17235</a:t>
            </a:r>
            <a:r>
              <a:rPr lang="en-AU" dirty="0" smtClean="0"/>
              <a:t> = [ 1.23, 0.8, -0.15, 0.7, 1.1, -1.3, </a:t>
            </a:r>
            <a:r>
              <a:rPr lang="is-IS" dirty="0" smtClean="0"/>
              <a:t>…]   (d-dim. vector)</a:t>
            </a:r>
          </a:p>
          <a:p>
            <a:pPr lvl="2"/>
            <a:r>
              <a:rPr lang="en-AU" dirty="0" smtClean="0"/>
              <a:t>C</a:t>
            </a:r>
            <a:r>
              <a:rPr lang="en-AU" baseline="-25000" dirty="0" smtClean="0"/>
              <a:t>17235</a:t>
            </a:r>
            <a:r>
              <a:rPr lang="en-AU" dirty="0" smtClean="0"/>
              <a:t> </a:t>
            </a:r>
            <a:r>
              <a:rPr lang="en-AU" dirty="0"/>
              <a:t>= [ </a:t>
            </a:r>
            <a:r>
              <a:rPr lang="en-AU" dirty="0" smtClean="0"/>
              <a:t>0.32, 0.1, 0.27</a:t>
            </a:r>
            <a:r>
              <a:rPr lang="en-AU" dirty="0"/>
              <a:t>, </a:t>
            </a:r>
            <a:r>
              <a:rPr lang="en-AU" dirty="0" smtClean="0"/>
              <a:t>2.5, -0.1, 0.45, </a:t>
            </a:r>
            <a:r>
              <a:rPr lang="is-IS" dirty="0"/>
              <a:t>…]   (d-dim. vector)</a:t>
            </a:r>
          </a:p>
          <a:p>
            <a:pPr lvl="1"/>
            <a:r>
              <a:rPr lang="is-IS" dirty="0" smtClean="0"/>
              <a:t>Using a separate embedding for “cat” appearing in the centre and appearing in the context of another word</a:t>
            </a:r>
          </a:p>
          <a:p>
            <a:r>
              <a:rPr lang="is-IS" dirty="0" smtClean="0"/>
              <a:t>A “one-hot vector” is all 0s, with a single 1 at index i</a:t>
            </a:r>
          </a:p>
          <a:p>
            <a:pPr lvl="1"/>
            <a:r>
              <a:rPr lang="is-IS" dirty="0" smtClean="0"/>
              <a:t>E.g., x = “cat” = [0,0,0, ..., 0,1,0, ..., 0] </a:t>
            </a:r>
            <a:br>
              <a:rPr lang="is-IS" dirty="0" smtClean="0"/>
            </a:br>
            <a:r>
              <a:rPr lang="is-IS" dirty="0" smtClean="0"/>
              <a:t>where index 17235 is set to 1, all other V-1 entries are 0</a:t>
            </a:r>
          </a:p>
          <a:p>
            <a:pPr lvl="1"/>
            <a:r>
              <a:rPr lang="is-IS" dirty="0" smtClean="0"/>
              <a:t>This allows us to write V</a:t>
            </a:r>
            <a:r>
              <a:rPr lang="en-AU" baseline="-25000" dirty="0" smtClean="0"/>
              <a:t>”cat” </a:t>
            </a:r>
            <a:r>
              <a:rPr lang="en-AU" dirty="0"/>
              <a:t> </a:t>
            </a:r>
            <a:r>
              <a:rPr lang="en-AU" dirty="0" smtClean="0"/>
              <a:t>as </a:t>
            </a:r>
            <a:r>
              <a:rPr lang="is-IS" dirty="0"/>
              <a:t>V</a:t>
            </a:r>
            <a:r>
              <a:rPr lang="is-IS" dirty="0" smtClean="0"/>
              <a:t> x</a:t>
            </a:r>
          </a:p>
          <a:p>
            <a:pPr lvl="1"/>
            <a:endParaRPr lang="is-IS" dirty="0" smtClean="0"/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61662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VERSUS Logistic regression </a:t>
            </a:r>
            <a:r>
              <a:rPr lang="en-AU" b="1" dirty="0" smtClean="0">
                <a:solidFill>
                  <a:schemeClr val="accent5"/>
                </a:solidFill>
              </a:rPr>
              <a:t>(JFF)</a:t>
            </a:r>
            <a:endParaRPr lang="en-AU" b="1" dirty="0">
              <a:solidFill>
                <a:schemeClr val="accent5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 specific parameterisation of the </a:t>
            </a:r>
            <a:r>
              <a:rPr lang="en-AU" i="1" dirty="0" smtClean="0"/>
              <a:t>logistic regression</a:t>
            </a:r>
            <a:r>
              <a:rPr lang="en-AU" dirty="0" smtClean="0"/>
              <a:t> classifier, using</a:t>
            </a:r>
            <a:endParaRPr lang="en-AU" dirty="0"/>
          </a:p>
          <a:p>
            <a:pPr lvl="1"/>
            <a:r>
              <a:rPr lang="en-AU" dirty="0" smtClean="0"/>
              <a:t>bigrams as features</a:t>
            </a:r>
            <a:endParaRPr lang="en-AU" dirty="0"/>
          </a:p>
          <a:p>
            <a:pPr lvl="1"/>
            <a:r>
              <a:rPr lang="en-AU" dirty="0" smtClean="0"/>
              <a:t>and </a:t>
            </a:r>
            <a:r>
              <a:rPr lang="is-IS" dirty="0" smtClean="0"/>
              <a:t>factorising the parameters into </a:t>
            </a:r>
            <a:r>
              <a:rPr lang="is-IS" i="1" dirty="0" smtClean="0"/>
              <a:t>d </a:t>
            </a:r>
            <a:r>
              <a:rPr lang="is-IS" dirty="0" smtClean="0"/>
              <a:t>dimensions</a:t>
            </a:r>
          </a:p>
          <a:p>
            <a:pPr lvl="1"/>
            <a:endParaRPr lang="is-IS" dirty="0"/>
          </a:p>
          <a:p>
            <a:pPr lvl="1"/>
            <a:endParaRPr lang="is-IS" dirty="0" smtClean="0"/>
          </a:p>
          <a:p>
            <a:pPr lvl="1"/>
            <a:endParaRPr lang="is-IS" dirty="0" smtClean="0"/>
          </a:p>
          <a:p>
            <a:r>
              <a:rPr lang="is-IS" dirty="0" smtClean="0">
                <a:solidFill>
                  <a:schemeClr val="accent5"/>
                </a:solidFill>
              </a:rPr>
              <a:t>JFF</a:t>
            </a:r>
            <a:r>
              <a:rPr lang="is-IS" dirty="0" smtClean="0"/>
              <a:t> = Just for fun! I.e., getting a bit difficult for the subject, and </a:t>
            </a:r>
            <a:r>
              <a:rPr lang="is-IS" smtClean="0"/>
              <a:t>not examinable.</a:t>
            </a:r>
            <a:endParaRPr lang="is-IS" dirty="0" smtClean="0"/>
          </a:p>
          <a:p>
            <a:pPr lvl="1"/>
            <a:endParaRPr lang="is-IS" i="1" dirty="0"/>
          </a:p>
          <a:p>
            <a:pPr lvl="1"/>
            <a:endParaRPr lang="is-IS" i="1" dirty="0" smtClean="0"/>
          </a:p>
          <a:p>
            <a:endParaRPr lang="is-I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4088" y="4724400"/>
            <a:ext cx="4800600" cy="5207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1588" y="5613400"/>
            <a:ext cx="162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7095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Skip-gram model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116" y="1636440"/>
            <a:ext cx="10513168" cy="716067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03051" y="8998452"/>
            <a:ext cx="17876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/>
              <a:t>Fig </a:t>
            </a:r>
            <a:r>
              <a:rPr lang="en-AU" dirty="0" smtClean="0"/>
              <a:t>19.18, </a:t>
            </a:r>
            <a:r>
              <a:rPr lang="en-AU" dirty="0"/>
              <a:t>JM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34048" y="5020816"/>
            <a:ext cx="720080" cy="1149033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V</a:t>
            </a:r>
            <a:endParaRPr kumimoji="0" lang="en-US" sz="4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91092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Skip-gram components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dirty="0" smtClean="0"/>
              <a:t>Lookup embeddings from W for centre word</a:t>
            </a:r>
          </a:p>
          <a:p>
            <a:pPr lvl="1"/>
            <a:r>
              <a:rPr lang="en-AU" dirty="0" err="1" smtClean="0"/>
              <a:t>v</a:t>
            </a:r>
            <a:r>
              <a:rPr lang="en-AU" baseline="-25000" dirty="0" err="1" smtClean="0"/>
              <a:t>j</a:t>
            </a:r>
            <a:r>
              <a:rPr lang="en-AU" dirty="0" smtClean="0"/>
              <a:t> = V x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Compute the dot product with all possible context words</a:t>
            </a:r>
          </a:p>
          <a:p>
            <a:pPr lvl="1"/>
            <a:r>
              <a:rPr lang="en-AU" dirty="0" err="1" smtClean="0"/>
              <a:t>v</a:t>
            </a:r>
            <a:r>
              <a:rPr lang="en-AU" baseline="-25000" dirty="0" err="1" smtClean="0"/>
              <a:t>j</a:t>
            </a:r>
            <a:r>
              <a:rPr lang="en-AU" dirty="0" smtClean="0"/>
              <a:t> . </a:t>
            </a:r>
            <a:r>
              <a:rPr lang="en-AU" dirty="0" err="1" smtClean="0"/>
              <a:t>c</a:t>
            </a:r>
            <a:r>
              <a:rPr lang="en-AU" baseline="-25000" dirty="0" err="1" smtClean="0"/>
              <a:t>k</a:t>
            </a:r>
            <a:r>
              <a:rPr lang="en-AU" dirty="0" smtClean="0"/>
              <a:t> for all possible words in the vocabulary k ∈ V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Normalise output vector to ensure values are positive and sum to one</a:t>
            </a:r>
          </a:p>
          <a:p>
            <a:pPr lvl="1"/>
            <a:r>
              <a:rPr lang="en-AU" dirty="0" err="1" smtClean="0"/>
              <a:t>Softmax</a:t>
            </a:r>
            <a:r>
              <a:rPr lang="en-AU" dirty="0" smtClean="0"/>
              <a:t> transformation</a:t>
            </a:r>
          </a:p>
          <a:p>
            <a:pPr marL="0" indent="0">
              <a:buNone/>
            </a:pPr>
            <a:r>
              <a:rPr lang="en-AU" dirty="0" smtClean="0"/>
              <a:t>These values can now be considered probabilities; hope that</a:t>
            </a:r>
          </a:p>
          <a:p>
            <a:r>
              <a:rPr lang="en-AU" dirty="0" err="1" smtClean="0"/>
              <a:t>Prob</a:t>
            </a:r>
            <a:r>
              <a:rPr lang="en-AU" dirty="0" smtClean="0"/>
              <a:t> for observed context words &gt; </a:t>
            </a:r>
            <a:r>
              <a:rPr lang="en-AU" dirty="0" err="1" smtClean="0"/>
              <a:t>Prob</a:t>
            </a:r>
            <a:r>
              <a:rPr lang="en-AU" dirty="0" smtClean="0"/>
              <a:t> other words.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416" y="5740896"/>
            <a:ext cx="3212131" cy="100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7230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Training the skip-gram model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Only data requirement is raw text</a:t>
            </a:r>
          </a:p>
          <a:p>
            <a:r>
              <a:rPr lang="en-AU" dirty="0" smtClean="0"/>
              <a:t>Train to </a:t>
            </a:r>
            <a:r>
              <a:rPr lang="en-AU" i="1" dirty="0" smtClean="0"/>
              <a:t>maximise likelihood </a:t>
            </a:r>
            <a:r>
              <a:rPr lang="en-AU" dirty="0" smtClean="0"/>
              <a:t>of the text, using gradient descent</a:t>
            </a:r>
            <a:endParaRPr lang="en-AU" dirty="0"/>
          </a:p>
          <a:p>
            <a:r>
              <a:rPr lang="en-AU" dirty="0" smtClean="0"/>
              <a:t>But is too slow, due to the sum over the vocabulary...</a:t>
            </a:r>
          </a:p>
        </p:txBody>
      </p:sp>
    </p:spTree>
    <p:extLst>
      <p:ext uri="{BB962C8B-B14F-4D97-AF65-F5344CB8AC3E}">
        <p14:creationId xmlns:p14="http://schemas.microsoft.com/office/powerpoint/2010/main" val="19764267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Learning by Negative sampling </a:t>
            </a:r>
            <a:r>
              <a:rPr lang="en-AU" b="1" dirty="0" smtClean="0">
                <a:solidFill>
                  <a:schemeClr val="accent5"/>
                </a:solidFill>
              </a:rPr>
              <a:t>(JFF)</a:t>
            </a:r>
            <a:endParaRPr lang="en-AU" b="1" dirty="0">
              <a:solidFill>
                <a:schemeClr val="accent5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Instead reduce the problem to binary classification to distinguish</a:t>
            </a:r>
          </a:p>
          <a:p>
            <a:pPr lvl="1"/>
            <a:r>
              <a:rPr lang="en-AU" dirty="0" smtClean="0"/>
              <a:t>True context words (+ class), </a:t>
            </a:r>
            <a:r>
              <a:rPr lang="en-AU" i="1" dirty="0" smtClean="0"/>
              <a:t>c</a:t>
            </a:r>
            <a:r>
              <a:rPr lang="en-AU" dirty="0" smtClean="0"/>
              <a:t>, from</a:t>
            </a:r>
          </a:p>
          <a:p>
            <a:pPr lvl="1"/>
            <a:r>
              <a:rPr lang="en-AU" dirty="0" smtClean="0"/>
              <a:t>Randomly sampled words (- class), denoted </a:t>
            </a:r>
            <a:r>
              <a:rPr lang="en-AU" i="1" dirty="0" err="1" smtClean="0"/>
              <a:t>n</a:t>
            </a:r>
            <a:r>
              <a:rPr lang="en-AU" i="1" baseline="-25000" dirty="0" err="1" smtClean="0"/>
              <a:t>i</a:t>
            </a:r>
            <a:endParaRPr lang="en-AU" i="1" baseline="-25000" dirty="0" smtClean="0"/>
          </a:p>
          <a:p>
            <a:r>
              <a:rPr lang="en-AU" dirty="0" smtClean="0"/>
              <a:t>Objective for each position becomes</a:t>
            </a:r>
          </a:p>
          <a:p>
            <a:endParaRPr lang="en-AU" dirty="0"/>
          </a:p>
          <a:p>
            <a:endParaRPr lang="en-AU" dirty="0"/>
          </a:p>
          <a:p>
            <a:pPr lvl="1"/>
            <a:r>
              <a:rPr lang="en-AU" dirty="0"/>
              <a:t>w</a:t>
            </a:r>
            <a:r>
              <a:rPr lang="en-AU" dirty="0" smtClean="0"/>
              <a:t>here we draw </a:t>
            </a:r>
            <a:r>
              <a:rPr lang="en-AU" i="1" dirty="0" smtClean="0"/>
              <a:t>k</a:t>
            </a:r>
            <a:r>
              <a:rPr lang="en-AU" dirty="0" smtClean="0"/>
              <a:t> random context words, </a:t>
            </a:r>
            <a:r>
              <a:rPr lang="en-AU" i="1" dirty="0" err="1" smtClean="0"/>
              <a:t>n</a:t>
            </a:r>
            <a:r>
              <a:rPr lang="en-AU" i="1" baseline="-25000" dirty="0" err="1" smtClean="0"/>
              <a:t>i</a:t>
            </a:r>
            <a:endParaRPr lang="en-AU" baseline="-25000" dirty="0" smtClean="0"/>
          </a:p>
          <a:p>
            <a:pPr lvl="1"/>
            <a:r>
              <a:rPr lang="en-AU" dirty="0" smtClean="0"/>
              <a:t>v = centre word embedding</a:t>
            </a:r>
          </a:p>
          <a:p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5308848"/>
            <a:ext cx="61722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059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Example </a:t>
            </a:r>
            <a:r>
              <a:rPr lang="en-AU" b="1" dirty="0" smtClean="0">
                <a:solidFill>
                  <a:schemeClr val="accent5"/>
                </a:solidFill>
              </a:rPr>
              <a:t>(JFF)</a:t>
            </a:r>
            <a:endParaRPr lang="en-AU" b="1" dirty="0">
              <a:solidFill>
                <a:schemeClr val="accent5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Given word ‘apricot’ in context, and L=2</a:t>
            </a:r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Draw </a:t>
            </a:r>
            <a:r>
              <a:rPr lang="en-AU" i="1" dirty="0" smtClean="0"/>
              <a:t>k=2 </a:t>
            </a:r>
            <a:r>
              <a:rPr lang="en-AU" dirty="0" smtClean="0"/>
              <a:t>noise words for each context word </a:t>
            </a:r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And optimise objective such that embeddings for c1, </a:t>
            </a:r>
            <a:r>
              <a:rPr lang="is-IS" dirty="0" smtClean="0"/>
              <a:t>…</a:t>
            </a:r>
            <a:r>
              <a:rPr lang="en-AU" dirty="0" smtClean="0"/>
              <a:t>, c4 have much higher dot product with w’s embedding (v) than for n1, </a:t>
            </a:r>
            <a:r>
              <a:rPr lang="is-IS" dirty="0" smtClean="0"/>
              <a:t>…, n8</a:t>
            </a:r>
          </a:p>
          <a:p>
            <a:r>
              <a:rPr lang="is-IS" dirty="0"/>
              <a:t>C</a:t>
            </a:r>
            <a:r>
              <a:rPr lang="is-IS" dirty="0" smtClean="0"/>
              <a:t>heaper, independent of vocabulary size 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567" y="2810676"/>
            <a:ext cx="9102266" cy="10220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44" y="5214275"/>
            <a:ext cx="12073433" cy="95066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038707" y="9063908"/>
            <a:ext cx="24432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smtClean="0"/>
              <a:t>Example 19.6.1 JM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55771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CBOW: Contextual bag-of-words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6700" y="1651000"/>
            <a:ext cx="12192000" cy="8102600"/>
          </a:xfrm>
        </p:spPr>
        <p:txBody>
          <a:bodyPr>
            <a:normAutofit/>
          </a:bodyPr>
          <a:lstStyle/>
          <a:p>
            <a:r>
              <a:rPr lang="en-AU" dirty="0" smtClean="0"/>
              <a:t>Condition on context, and generate centre word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r>
              <a:rPr lang="en-AU" dirty="0" smtClean="0"/>
              <a:t>Mirror of skip-gram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pPr lvl="1"/>
            <a:r>
              <a:rPr lang="en-AU" dirty="0" smtClean="0"/>
              <a:t>where </a:t>
            </a:r>
            <a:r>
              <a:rPr lang="en-AU" i="1" dirty="0" smtClean="0"/>
              <a:t>h(c)</a:t>
            </a:r>
            <a:r>
              <a:rPr lang="en-AU" dirty="0" smtClean="0"/>
              <a:t> is the </a:t>
            </a:r>
            <a:r>
              <a:rPr lang="en-AU" i="1" dirty="0" smtClean="0"/>
              <a:t>average</a:t>
            </a:r>
            <a:r>
              <a:rPr lang="en-AU" dirty="0" smtClean="0"/>
              <a:t> embedding of context words</a:t>
            </a:r>
            <a:endParaRPr lang="en-AU" i="1" dirty="0" smtClean="0"/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</p:txBody>
      </p:sp>
      <p:grpSp>
        <p:nvGrpSpPr>
          <p:cNvPr id="17" name="Group 16"/>
          <p:cNvGrpSpPr/>
          <p:nvPr/>
        </p:nvGrpSpPr>
        <p:grpSpPr>
          <a:xfrm>
            <a:off x="988514" y="2068488"/>
            <a:ext cx="11449272" cy="2470829"/>
            <a:chOff x="988514" y="4455165"/>
            <a:chExt cx="11449272" cy="2470829"/>
          </a:xfrm>
        </p:grpSpPr>
        <p:sp>
          <p:nvSpPr>
            <p:cNvPr id="4" name="TextBox 3"/>
            <p:cNvSpPr txBox="1"/>
            <p:nvPr/>
          </p:nvSpPr>
          <p:spPr>
            <a:xfrm>
              <a:off x="988514" y="4561529"/>
              <a:ext cx="11449272" cy="9028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r>
                <a:rPr lang="is-IS" sz="3200" dirty="0" smtClean="0">
                  <a:latin typeface="Arial" charset="0"/>
                  <a:ea typeface="Arial" charset="0"/>
                  <a:cs typeface="Arial" charset="0"/>
                </a:rPr>
                <a:t>… </a:t>
              </a:r>
              <a:r>
                <a:rPr lang="en-U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Bereft </a:t>
              </a:r>
              <a:r>
                <a:rPr lang="en-US" sz="320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of </a:t>
              </a:r>
              <a:r>
                <a:rPr lang="en-US" sz="3200" dirty="0" smtClean="0">
                  <a:solidFill>
                    <a:srgbClr val="00B050"/>
                  </a:solidFill>
                  <a:latin typeface="Arial" charset="0"/>
                  <a:ea typeface="Arial" charset="0"/>
                  <a:cs typeface="Arial" charset="0"/>
                </a:rPr>
                <a:t>life he </a:t>
              </a:r>
              <a:r>
                <a:rPr lang="en-US" sz="32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rests</a:t>
              </a:r>
              <a:r>
                <a:rPr lang="en-US" sz="32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sz="3200" dirty="0">
                  <a:solidFill>
                    <a:srgbClr val="00B050"/>
                  </a:solidFill>
                  <a:latin typeface="Arial" charset="0"/>
                  <a:ea typeface="Arial" charset="0"/>
                  <a:cs typeface="Arial" charset="0"/>
                </a:rPr>
                <a:t>in peace! </a:t>
              </a:r>
              <a:r>
                <a:rPr lang="en-US" sz="3200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If you hadn't nailed </a:t>
              </a:r>
              <a:r>
                <a:rPr lang="en-U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him </a:t>
              </a:r>
              <a:r>
                <a:rPr lang="is-IS" sz="3200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…</a:t>
              </a:r>
              <a:endParaRPr kumimoji="0" lang="en-AU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3516520" y="4455165"/>
              <a:ext cx="2837232" cy="1805268"/>
              <a:chOff x="3270315" y="5866196"/>
              <a:chExt cx="2837232" cy="1805268"/>
            </a:xfrm>
          </p:grpSpPr>
          <p:sp>
            <p:nvSpPr>
              <p:cNvPr id="12" name="Arc 11"/>
              <p:cNvSpPr/>
              <p:nvPr/>
            </p:nvSpPr>
            <p:spPr>
              <a:xfrm rot="18181035">
                <a:off x="3781435" y="6438285"/>
                <a:ext cx="996036" cy="914400"/>
              </a:xfrm>
              <a:prstGeom prst="arc">
                <a:avLst>
                  <a:gd name="adj1" fmla="val 16200000"/>
                  <a:gd name="adj2" fmla="val 1929709"/>
                </a:avLst>
              </a:prstGeom>
              <a:noFill/>
              <a:ln w="25400" cap="flat">
                <a:solidFill>
                  <a:schemeClr val="accent1"/>
                </a:solidFill>
                <a:prstDash val="solid"/>
                <a:miter lim="400000"/>
                <a:headEnd type="none"/>
                <a:tailEnd type="arrow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AU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  <p:sp>
            <p:nvSpPr>
              <p:cNvPr id="13" name="Arc 12"/>
              <p:cNvSpPr/>
              <p:nvPr/>
            </p:nvSpPr>
            <p:spPr>
              <a:xfrm rot="18181035">
                <a:off x="3416888" y="5982376"/>
                <a:ext cx="1279761" cy="1572908"/>
              </a:xfrm>
              <a:prstGeom prst="arc">
                <a:avLst>
                  <a:gd name="adj1" fmla="val 14992630"/>
                  <a:gd name="adj2" fmla="val 3200425"/>
                </a:avLst>
              </a:prstGeom>
              <a:noFill/>
              <a:ln w="25400" cap="flat">
                <a:solidFill>
                  <a:schemeClr val="accent1"/>
                </a:solidFill>
                <a:prstDash val="solid"/>
                <a:miter lim="400000"/>
                <a:headEnd type="none"/>
                <a:tailEnd type="arrow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AU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  <p:sp>
            <p:nvSpPr>
              <p:cNvPr id="14" name="Arc 13"/>
              <p:cNvSpPr/>
              <p:nvPr/>
            </p:nvSpPr>
            <p:spPr>
              <a:xfrm rot="7954259" flipH="1" flipV="1">
                <a:off x="4445920" y="6622659"/>
                <a:ext cx="1288840" cy="706732"/>
              </a:xfrm>
              <a:prstGeom prst="arc">
                <a:avLst>
                  <a:gd name="adj1" fmla="val 15582040"/>
                  <a:gd name="adj2" fmla="val 879772"/>
                </a:avLst>
              </a:prstGeom>
              <a:noFill/>
              <a:ln w="25400" cap="flat">
                <a:solidFill>
                  <a:schemeClr val="accent1"/>
                </a:solidFill>
                <a:prstDash val="solid"/>
                <a:miter lim="400000"/>
                <a:headEnd type="arrow"/>
                <a:tailEnd type="none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AU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  <p:sp>
            <p:nvSpPr>
              <p:cNvPr id="15" name="Arc 14"/>
              <p:cNvSpPr/>
              <p:nvPr/>
            </p:nvSpPr>
            <p:spPr>
              <a:xfrm rot="7954259" flipH="1" flipV="1">
                <a:off x="4578280" y="6142196"/>
                <a:ext cx="1805268" cy="1253267"/>
              </a:xfrm>
              <a:prstGeom prst="arc">
                <a:avLst>
                  <a:gd name="adj1" fmla="val 14194655"/>
                  <a:gd name="adj2" fmla="val 2624781"/>
                </a:avLst>
              </a:prstGeom>
              <a:noFill/>
              <a:ln w="25400" cap="flat">
                <a:solidFill>
                  <a:schemeClr val="accent1"/>
                </a:solidFill>
                <a:prstDash val="solid"/>
                <a:miter lim="400000"/>
                <a:headEnd type="arrow"/>
                <a:tailEnd type="none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AU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3121533" y="6146293"/>
              <a:ext cx="3877665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r>
                <a:rPr kumimoji="0" lang="en-AU" sz="2400" b="0" i="0" u="none" strike="noStrike" cap="none" spc="0" normalizeH="0" baseline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P(rests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 | {he</a:t>
              </a:r>
              <a:r>
                <a:rPr lang="en-AU" sz="2400">
                  <a:solidFill>
                    <a:srgbClr val="0070C0"/>
                  </a:solidFill>
                  <a:latin typeface="Arial" charset="0"/>
                  <a:ea typeface="Arial" charset="0"/>
                  <a:cs typeface="Arial" charset="0"/>
                </a:rPr>
                <a:t>, </a:t>
              </a:r>
              <a:r>
                <a:rPr lang="en-AU" sz="2400" smtClean="0">
                  <a:solidFill>
                    <a:srgbClr val="0070C0"/>
                  </a:solidFill>
                  <a:latin typeface="Arial" charset="0"/>
                  <a:ea typeface="Arial" charset="0"/>
                  <a:cs typeface="Arial" charset="0"/>
                </a:rPr>
                <a:t>in, life </a:t>
              </a:r>
              <a:r>
                <a:rPr kumimoji="0" lang="en-AU" sz="2400" b="0" i="0" u="none" strike="noStrike" cap="none" spc="0" normalizeH="0" dirty="0" smtClean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Arial" charset="0"/>
                  <a:ea typeface="Arial" charset="0"/>
                  <a:cs typeface="Arial" charset="0"/>
                  <a:sym typeface="Avenir Next Medium"/>
                </a:rPr>
                <a:t>peace})</a:t>
              </a:r>
              <a:endParaRPr kumimoji="0" lang="en-AU" sz="2400" b="0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745" y="5702300"/>
            <a:ext cx="65532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9229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The FALL and RISE of neural Nets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Neural networks major focus in 1980s &amp; 1990s</a:t>
            </a:r>
          </a:p>
          <a:p>
            <a:pPr lvl="1"/>
            <a:r>
              <a:rPr lang="en-AU" dirty="0" smtClean="0"/>
              <a:t>fell out of usage, losing to SVMs </a:t>
            </a:r>
            <a:r>
              <a:rPr lang="en-AU" dirty="0" err="1" smtClean="0"/>
              <a:t>etc</a:t>
            </a:r>
            <a:endParaRPr lang="en-AU" dirty="0" smtClean="0"/>
          </a:p>
          <a:p>
            <a:pPr lvl="1"/>
            <a:r>
              <a:rPr lang="en-AU" dirty="0"/>
              <a:t>n</a:t>
            </a:r>
            <a:r>
              <a:rPr lang="en-AU" dirty="0" smtClean="0"/>
              <a:t>ow back in the spotlight, with outstanding results</a:t>
            </a:r>
          </a:p>
          <a:p>
            <a:pPr lvl="1"/>
            <a:endParaRPr lang="en-AU" dirty="0"/>
          </a:p>
          <a:p>
            <a:pPr lvl="1"/>
            <a:endParaRPr lang="en-AU" dirty="0" smtClean="0"/>
          </a:p>
          <a:p>
            <a:pPr lvl="1"/>
            <a:endParaRPr lang="en-AU" dirty="0"/>
          </a:p>
          <a:p>
            <a:pPr lvl="1"/>
            <a:endParaRPr lang="en-AU" dirty="0" smtClean="0"/>
          </a:p>
          <a:p>
            <a:pPr lvl="1"/>
            <a:endParaRPr lang="en-AU" dirty="0" smtClean="0"/>
          </a:p>
          <a:p>
            <a:pPr lvl="1"/>
            <a:r>
              <a:rPr lang="en-AU" dirty="0" smtClean="0"/>
              <a:t>Unigram counts over </a:t>
            </a:r>
            <a:r>
              <a:rPr lang="en-AU" dirty="0"/>
              <a:t>*</a:t>
            </a:r>
            <a:r>
              <a:rPr lang="en-AU" dirty="0" smtClean="0"/>
              <a:t>CL conferences </a:t>
            </a:r>
            <a:br>
              <a:rPr lang="en-AU" dirty="0" smtClean="0"/>
            </a:br>
            <a:r>
              <a:rPr lang="en-AU" dirty="0" smtClean="0"/>
              <a:t>(from paper titles in ACL anthology)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048" y="3796680"/>
            <a:ext cx="5544616" cy="375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119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CBOW architecture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800" y="1852464"/>
            <a:ext cx="9361040" cy="69307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78464" y="5154379"/>
            <a:ext cx="720080" cy="1025922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V</a:t>
            </a: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562971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Properties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Skip-gram and CBOW both perform fairly well</a:t>
            </a:r>
          </a:p>
          <a:p>
            <a:pPr lvl="1"/>
            <a:r>
              <a:rPr lang="en-AU" dirty="0" smtClean="0"/>
              <a:t>No clear reason to prefer one over another, choice is task dependent</a:t>
            </a:r>
          </a:p>
          <a:p>
            <a:r>
              <a:rPr lang="en-AU" dirty="0" smtClean="0"/>
              <a:t>Very fast to train using negative sampling approximation</a:t>
            </a:r>
          </a:p>
          <a:p>
            <a:r>
              <a:rPr lang="en-AU" dirty="0" smtClean="0"/>
              <a:t>In fact Skip-gram with negative sampling related to LSA</a:t>
            </a:r>
          </a:p>
          <a:p>
            <a:pPr lvl="1"/>
            <a:r>
              <a:rPr lang="en-AU" dirty="0" smtClean="0"/>
              <a:t>Can be viewed as factorisation of the PMI matrix over words and their contexts</a:t>
            </a:r>
          </a:p>
          <a:p>
            <a:pPr lvl="1"/>
            <a:r>
              <a:rPr lang="en-AU" dirty="0" smtClean="0"/>
              <a:t>See Levy and Goldberg (2014) for details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281472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Vector similarities</a:t>
            </a:r>
            <a:endParaRPr lang="en-A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What words have similar vectors?</a:t>
            </a:r>
            <a:r>
              <a:rPr lang="en-AU" dirty="0"/>
              <a:t> </a:t>
            </a:r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Automatically recovers similarity over</a:t>
            </a:r>
          </a:p>
          <a:p>
            <a:pPr lvl="1"/>
            <a:r>
              <a:rPr lang="en-AU" dirty="0"/>
              <a:t>S</a:t>
            </a:r>
            <a:r>
              <a:rPr lang="en-AU" dirty="0" smtClean="0"/>
              <a:t>yntactic variants of same word (e.g., verb tense, number)</a:t>
            </a:r>
            <a:endParaRPr lang="en-AU" dirty="0"/>
          </a:p>
          <a:p>
            <a:pPr lvl="1"/>
            <a:r>
              <a:rPr lang="en-AU" dirty="0" smtClean="0"/>
              <a:t>Synonymous words</a:t>
            </a:r>
          </a:p>
          <a:p>
            <a:pPr lvl="1"/>
            <a:r>
              <a:rPr lang="en-AU" dirty="0" smtClean="0"/>
              <a:t>Related concepts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2" y="2572544"/>
            <a:ext cx="11828016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090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Vector differences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What about vector differences?</a:t>
            </a:r>
          </a:p>
          <a:p>
            <a:pPr lvl="1"/>
            <a:r>
              <a:rPr lang="en-AU" dirty="0" smtClean="0"/>
              <a:t>Often follow systematic patterns</a:t>
            </a:r>
          </a:p>
          <a:p>
            <a:pPr lvl="1"/>
            <a:endParaRPr lang="en-AU" dirty="0"/>
          </a:p>
          <a:p>
            <a:pPr lvl="1"/>
            <a:endParaRPr lang="en-AU" dirty="0" smtClean="0"/>
          </a:p>
          <a:p>
            <a:pPr lvl="1"/>
            <a:endParaRPr lang="en-AU" dirty="0"/>
          </a:p>
          <a:p>
            <a:pPr lvl="1"/>
            <a:endParaRPr lang="en-AU" dirty="0" smtClean="0"/>
          </a:p>
          <a:p>
            <a:pPr lvl="1"/>
            <a:endParaRPr lang="en-AU" dirty="0"/>
          </a:p>
          <a:p>
            <a:pPr lvl="1"/>
            <a:r>
              <a:rPr lang="en-AU" dirty="0" smtClean="0"/>
              <a:t>Fig from </a:t>
            </a:r>
            <a:r>
              <a:rPr lang="en-AU" dirty="0" err="1" smtClean="0"/>
              <a:t>Mikolov</a:t>
            </a:r>
            <a:r>
              <a:rPr lang="en-AU" dirty="0" smtClean="0"/>
              <a:t> et al, 2013 </a:t>
            </a:r>
          </a:p>
          <a:p>
            <a:pPr lvl="1"/>
            <a:r>
              <a:rPr lang="en-AU" dirty="0" smtClean="0"/>
              <a:t>E.g., gender, number, country - capital city, country – food, country – currency etc.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48" y="3292624"/>
            <a:ext cx="10512103" cy="367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42607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Why vector differences?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6700" y="1651000"/>
            <a:ext cx="12192000" cy="7762304"/>
          </a:xfrm>
        </p:spPr>
        <p:txBody>
          <a:bodyPr>
            <a:normAutofit/>
          </a:bodyPr>
          <a:lstStyle/>
          <a:p>
            <a:r>
              <a:rPr lang="en-AU" dirty="0" smtClean="0"/>
              <a:t>Consider which of </a:t>
            </a:r>
            <a:r>
              <a:rPr lang="en-AU" i="1" dirty="0" err="1" smtClean="0"/>
              <a:t>w</a:t>
            </a:r>
            <a:r>
              <a:rPr lang="en-AU" i="1" baseline="-25000" dirty="0" err="1" smtClean="0"/>
              <a:t>k</a:t>
            </a:r>
            <a:r>
              <a:rPr lang="en-AU" dirty="0" smtClean="0"/>
              <a:t> or </a:t>
            </a:r>
            <a:r>
              <a:rPr lang="en-AU" i="1" dirty="0" err="1" smtClean="0"/>
              <a:t>w</a:t>
            </a:r>
            <a:r>
              <a:rPr lang="en-AU" i="1" baseline="-25000" dirty="0" err="1" smtClean="0"/>
              <a:t>l</a:t>
            </a:r>
            <a:r>
              <a:rPr lang="en-AU" dirty="0" smtClean="0"/>
              <a:t> are more likely in a context of a single word, </a:t>
            </a:r>
            <a:r>
              <a:rPr lang="en-AU" i="1" dirty="0" err="1" smtClean="0"/>
              <a:t>w</a:t>
            </a:r>
            <a:r>
              <a:rPr lang="en-AU" i="1" baseline="-25000" dirty="0" err="1" smtClean="0"/>
              <a:t>j</a:t>
            </a:r>
            <a:r>
              <a:rPr lang="en-AU" dirty="0" smtClean="0"/>
              <a:t>, </a:t>
            </a:r>
            <a:r>
              <a:rPr lang="en-AU" dirty="0"/>
              <a:t>f</a:t>
            </a:r>
            <a:r>
              <a:rPr lang="en-AU" dirty="0" smtClean="0"/>
              <a:t>ramed as the log-odds:</a:t>
            </a:r>
            <a:br>
              <a:rPr lang="en-AU" dirty="0" smtClean="0"/>
            </a:br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pPr lvl="1"/>
            <a:r>
              <a:rPr lang="en-AU" dirty="0"/>
              <a:t>E</a:t>
            </a:r>
            <a:r>
              <a:rPr lang="en-AU" dirty="0" smtClean="0"/>
              <a:t>nd up with a vector difference between the two words!</a:t>
            </a:r>
          </a:p>
          <a:p>
            <a:r>
              <a:rPr lang="en-AU" dirty="0" smtClean="0"/>
              <a:t>Can consider the difference encoding the contexts in which </a:t>
            </a:r>
            <a:r>
              <a:rPr lang="en-AU" i="1" dirty="0" err="1" smtClean="0"/>
              <a:t>w</a:t>
            </a:r>
            <a:r>
              <a:rPr lang="en-AU" i="1" baseline="-25000" dirty="0" err="1" smtClean="0"/>
              <a:t>k</a:t>
            </a:r>
            <a:r>
              <a:rPr lang="en-AU" dirty="0" smtClean="0"/>
              <a:t> occurs but </a:t>
            </a:r>
            <a:r>
              <a:rPr lang="en-AU" i="1" dirty="0" err="1"/>
              <a:t>w</a:t>
            </a:r>
            <a:r>
              <a:rPr lang="en-AU" i="1" baseline="-25000" dirty="0" err="1"/>
              <a:t>l</a:t>
            </a:r>
            <a:r>
              <a:rPr lang="en-AU" dirty="0"/>
              <a:t> </a:t>
            </a:r>
            <a:r>
              <a:rPr lang="en-AU" dirty="0" smtClean="0"/>
              <a:t>does not</a:t>
            </a:r>
          </a:p>
          <a:p>
            <a:pPr lvl="1"/>
            <a:r>
              <a:rPr lang="en-AU" dirty="0" smtClean="0"/>
              <a:t>Consider king – queen</a:t>
            </a:r>
            <a:r>
              <a:rPr lang="is-IS" dirty="0"/>
              <a:t> </a:t>
            </a:r>
            <a:r>
              <a:rPr lang="is-IS" dirty="0" smtClean="0"/>
              <a:t>and the pronouns he/his vs she/her</a:t>
            </a:r>
            <a:endParaRPr lang="en-AU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824" y="3220616"/>
            <a:ext cx="96774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8594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6700" y="1708448"/>
            <a:ext cx="12192000" cy="7796858"/>
          </a:xfrm>
        </p:spPr>
        <p:txBody>
          <a:bodyPr>
            <a:normAutofit/>
          </a:bodyPr>
          <a:lstStyle/>
          <a:p>
            <a:r>
              <a:rPr lang="en-AU" dirty="0" smtClean="0"/>
              <a:t>Even from raw counts, contexts can be very informative:</a:t>
            </a:r>
          </a:p>
          <a:p>
            <a:pPr lvl="1"/>
            <a:endParaRPr lang="en-AU" dirty="0"/>
          </a:p>
          <a:p>
            <a:pPr lvl="1"/>
            <a:endParaRPr lang="en-AU" dirty="0" smtClean="0"/>
          </a:p>
          <a:p>
            <a:pPr lvl="1"/>
            <a:endParaRPr lang="en-AU" dirty="0"/>
          </a:p>
          <a:p>
            <a:pPr lvl="1"/>
            <a:r>
              <a:rPr lang="en-AU" i="1" dirty="0" smtClean="0"/>
              <a:t>ratio </a:t>
            </a:r>
            <a:r>
              <a:rPr lang="en-AU" dirty="0" smtClean="0"/>
              <a:t>of probabilities illustrative of the amount of information in the context word</a:t>
            </a:r>
          </a:p>
          <a:p>
            <a:r>
              <a:rPr lang="en-AU" dirty="0" smtClean="0"/>
              <a:t>It turns out that vector differences encode probability ratios in word2vec models! I.e.,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WHY vector differences?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888" y="2418431"/>
            <a:ext cx="9652670" cy="213878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932606" y="4428393"/>
            <a:ext cx="35297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/>
              <a:t>Source: Pennington et al, 2014</a:t>
            </a:r>
            <a:endParaRPr lang="en-AU" sz="1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04" y="7325072"/>
            <a:ext cx="9752530" cy="169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2406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Evaluating word vectors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Thesaurus style tasks</a:t>
            </a:r>
          </a:p>
          <a:p>
            <a:pPr lvl="1"/>
            <a:r>
              <a:rPr lang="en-AU" i="1" dirty="0" smtClean="0"/>
              <a:t>WordSim-353 </a:t>
            </a:r>
            <a:r>
              <a:rPr lang="en-AU" dirty="0" smtClean="0"/>
              <a:t>are pairs of nouns with judged relatedness</a:t>
            </a:r>
          </a:p>
          <a:p>
            <a:pPr lvl="1"/>
            <a:r>
              <a:rPr lang="en-AU" i="1" dirty="0" smtClean="0"/>
              <a:t>SimLex-999 </a:t>
            </a:r>
            <a:r>
              <a:rPr lang="en-AU" dirty="0" smtClean="0"/>
              <a:t>also covers verbs and adjectives</a:t>
            </a:r>
          </a:p>
          <a:p>
            <a:pPr lvl="1"/>
            <a:r>
              <a:rPr lang="en-AU" i="1" dirty="0" smtClean="0"/>
              <a:t>TOEFL</a:t>
            </a:r>
            <a:r>
              <a:rPr lang="en-AU" dirty="0" smtClean="0"/>
              <a:t> asks for closest synonym as multiple choice</a:t>
            </a:r>
          </a:p>
          <a:p>
            <a:pPr lvl="1"/>
            <a:r>
              <a:rPr lang="mr-IN" i="1" dirty="0" smtClean="0"/>
              <a:t>…</a:t>
            </a:r>
            <a:endParaRPr lang="en-AU" dirty="0"/>
          </a:p>
          <a:p>
            <a:r>
              <a:rPr lang="en-AU" dirty="0"/>
              <a:t>Word analogy </a:t>
            </a:r>
            <a:r>
              <a:rPr lang="en-AU" dirty="0" smtClean="0"/>
              <a:t>task</a:t>
            </a:r>
          </a:p>
          <a:p>
            <a:pPr lvl="1"/>
            <a:r>
              <a:rPr lang="en-AU" dirty="0" smtClean="0"/>
              <a:t>Man </a:t>
            </a:r>
            <a:r>
              <a:rPr lang="en-AU" dirty="0"/>
              <a:t>is to King as Woman is to </a:t>
            </a:r>
            <a:r>
              <a:rPr lang="en-AU" dirty="0" smtClean="0"/>
              <a:t>???</a:t>
            </a:r>
          </a:p>
          <a:p>
            <a:pPr lvl="1"/>
            <a:r>
              <a:rPr lang="en-AU" dirty="0" smtClean="0"/>
              <a:t>France is to Paris as Italy is to ???</a:t>
            </a:r>
          </a:p>
          <a:p>
            <a:pPr lvl="1"/>
            <a:r>
              <a:rPr lang="en-AU" dirty="0" smtClean="0"/>
              <a:t>Evaluate where in the ranked predictions the correct answer is, given tables of known relations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49343491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Uses for word vectors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Word vectors as features as part of </a:t>
            </a:r>
            <a:r>
              <a:rPr lang="en-AU" dirty="0" smtClean="0"/>
              <a:t>a model (classifier </a:t>
            </a:r>
            <a:r>
              <a:rPr lang="en-AU" dirty="0" smtClean="0"/>
              <a:t>/ regression / </a:t>
            </a:r>
            <a:r>
              <a:rPr lang="en-AU" dirty="0" smtClean="0"/>
              <a:t>CRF </a:t>
            </a:r>
            <a:r>
              <a:rPr lang="mr-IN" dirty="0" smtClean="0"/>
              <a:t>…</a:t>
            </a:r>
            <a:r>
              <a:rPr lang="en-AU" dirty="0" smtClean="0"/>
              <a:t>)</a:t>
            </a:r>
            <a:endParaRPr lang="en-AU" dirty="0" smtClean="0"/>
          </a:p>
          <a:p>
            <a:pPr lvl="1"/>
            <a:r>
              <a:rPr lang="en-AU" dirty="0" smtClean="0"/>
              <a:t>Provides a dense representation of the lexicon with vastly fewer parameters, e.g., d=300 rather than </a:t>
            </a:r>
            <a:r>
              <a:rPr lang="en-AU" dirty="0" smtClean="0"/>
              <a:t>|V|=100k+</a:t>
            </a:r>
            <a:endParaRPr lang="en-AU" dirty="0" smtClean="0"/>
          </a:p>
          <a:p>
            <a:pPr lvl="1"/>
            <a:r>
              <a:rPr lang="en-AU" i="1" dirty="0" smtClean="0"/>
              <a:t>Transfer learning</a:t>
            </a:r>
            <a:r>
              <a:rPr lang="en-AU" dirty="0" smtClean="0"/>
              <a:t>, providing insights from large external datasets (e.g., </a:t>
            </a:r>
            <a:r>
              <a:rPr lang="en-AU" i="1" dirty="0" smtClean="0"/>
              <a:t>word2vec</a:t>
            </a:r>
            <a:r>
              <a:rPr lang="en-AU" dirty="0" smtClean="0"/>
              <a:t> trained on billions of words)</a:t>
            </a:r>
            <a:endParaRPr lang="en-AU" dirty="0"/>
          </a:p>
          <a:p>
            <a:r>
              <a:rPr lang="en-AU" dirty="0"/>
              <a:t>As pre-training </a:t>
            </a:r>
            <a:endParaRPr lang="en-AU" dirty="0" smtClean="0"/>
          </a:p>
          <a:p>
            <a:pPr lvl="1"/>
            <a:r>
              <a:rPr lang="en-AU" dirty="0" smtClean="0"/>
              <a:t>Neural </a:t>
            </a:r>
            <a:r>
              <a:rPr lang="en-AU" dirty="0"/>
              <a:t>models often include word embedding step, however training can be very slow and becomes trapped in bad optima</a:t>
            </a:r>
          </a:p>
          <a:p>
            <a:pPr lvl="1"/>
            <a:r>
              <a:rPr lang="en-AU" dirty="0"/>
              <a:t>Use ‘</a:t>
            </a:r>
            <a:r>
              <a:rPr lang="en-AU" i="1" dirty="0" smtClean="0"/>
              <a:t>pre-trained</a:t>
            </a:r>
            <a:r>
              <a:rPr lang="en-AU" dirty="0"/>
              <a:t>’ word vectors to start, avoiding these </a:t>
            </a:r>
            <a:r>
              <a:rPr lang="en-AU" dirty="0" smtClean="0"/>
              <a:t>issues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1087667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Embeddings in neural models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SENNA: joint language model,</a:t>
            </a:r>
            <a:br>
              <a:rPr lang="en-AU" dirty="0" smtClean="0"/>
            </a:br>
            <a:r>
              <a:rPr lang="en-AU" dirty="0" smtClean="0"/>
              <a:t>part of speech, semantic roles </a:t>
            </a:r>
            <a:br>
              <a:rPr lang="en-AU" dirty="0" smtClean="0"/>
            </a:br>
            <a:r>
              <a:rPr lang="en-AU" dirty="0" smtClean="0"/>
              <a:t>(</a:t>
            </a:r>
            <a:r>
              <a:rPr lang="en-AU" dirty="0" err="1" smtClean="0"/>
              <a:t>Collobert</a:t>
            </a:r>
            <a:r>
              <a:rPr lang="en-AU" dirty="0" smtClean="0"/>
              <a:t> et al, JMLR 2011)</a:t>
            </a:r>
          </a:p>
          <a:p>
            <a:r>
              <a:rPr lang="en-AU" dirty="0" err="1" smtClean="0"/>
              <a:t>Socher</a:t>
            </a:r>
            <a:r>
              <a:rPr lang="en-AU" dirty="0" smtClean="0"/>
              <a:t> et </a:t>
            </a:r>
            <a:r>
              <a:rPr lang="en-AU" dirty="0" err="1" smtClean="0"/>
              <a:t>al’s</a:t>
            </a:r>
            <a:r>
              <a:rPr lang="en-AU" dirty="0" smtClean="0"/>
              <a:t> recursive neural</a:t>
            </a:r>
            <a:br>
              <a:rPr lang="en-AU" dirty="0" smtClean="0"/>
            </a:br>
            <a:r>
              <a:rPr lang="en-AU" dirty="0" smtClean="0"/>
              <a:t>parser (</a:t>
            </a:r>
            <a:r>
              <a:rPr lang="en-AU" dirty="0" err="1" smtClean="0"/>
              <a:t>Socher</a:t>
            </a:r>
            <a:r>
              <a:rPr lang="en-AU" dirty="0" smtClean="0"/>
              <a:t> et al, ICML 2011)</a:t>
            </a:r>
          </a:p>
          <a:p>
            <a:r>
              <a:rPr lang="is-IS" dirty="0" smtClean="0"/>
              <a:t>… and many more! </a:t>
            </a:r>
            <a:r>
              <a:rPr lang="is-IS" smtClean="0"/>
              <a:t>E.g., translation</a:t>
            </a:r>
            <a:endParaRPr lang="en-AU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2561" y="1411706"/>
            <a:ext cx="3898900" cy="6134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52" y="6390680"/>
            <a:ext cx="7385957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82182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Pointers to software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Word2Vec</a:t>
            </a:r>
          </a:p>
          <a:p>
            <a:pPr lvl="1"/>
            <a:r>
              <a:rPr lang="en-AU" dirty="0" smtClean="0"/>
              <a:t>C implementation </a:t>
            </a:r>
            <a:r>
              <a:rPr lang="en-AU" dirty="0"/>
              <a:t>of Skip-gram and CBOW</a:t>
            </a:r>
            <a:br>
              <a:rPr lang="en-AU" dirty="0"/>
            </a:br>
            <a:r>
              <a:rPr lang="en-AU" dirty="0">
                <a:hlinkClick r:id="rId2"/>
              </a:rPr>
              <a:t>https://code.google.com/archive/p/word2vec</a:t>
            </a:r>
            <a:r>
              <a:rPr lang="en-AU" dirty="0" smtClean="0">
                <a:hlinkClick r:id="rId2"/>
              </a:rPr>
              <a:t>/</a:t>
            </a:r>
            <a:endParaRPr lang="en-AU" dirty="0" smtClean="0"/>
          </a:p>
          <a:p>
            <a:r>
              <a:rPr lang="en-AU" dirty="0" err="1" smtClean="0"/>
              <a:t>GenSim</a:t>
            </a:r>
            <a:endParaRPr lang="en-AU" dirty="0" smtClean="0"/>
          </a:p>
          <a:p>
            <a:pPr lvl="1"/>
            <a:r>
              <a:rPr lang="en-AU" dirty="0" smtClean="0"/>
              <a:t>Python library with many methods include LSI, topic models and </a:t>
            </a:r>
            <a:r>
              <a:rPr lang="en-AU" dirty="0" err="1" smtClean="0"/>
              <a:t>Skipgram</a:t>
            </a:r>
            <a:r>
              <a:rPr lang="en-AU" dirty="0"/>
              <a:t>/CBOW</a:t>
            </a:r>
            <a:br>
              <a:rPr lang="en-AU" dirty="0"/>
            </a:br>
            <a:r>
              <a:rPr lang="en-AU" dirty="0" smtClean="0">
                <a:hlinkClick r:id="rId3"/>
              </a:rPr>
              <a:t>https</a:t>
            </a:r>
            <a:r>
              <a:rPr lang="en-AU" dirty="0">
                <a:hlinkClick r:id="rId3"/>
              </a:rPr>
              <a:t>://</a:t>
            </a:r>
            <a:r>
              <a:rPr lang="en-AU" dirty="0" smtClean="0">
                <a:hlinkClick r:id="rId3"/>
              </a:rPr>
              <a:t>radimrehurek.com/gensim/index.html</a:t>
            </a:r>
            <a:endParaRPr lang="en-AU" dirty="0" smtClean="0"/>
          </a:p>
          <a:p>
            <a:r>
              <a:rPr lang="en-AU" dirty="0" smtClean="0"/>
              <a:t>GLOVE</a:t>
            </a:r>
            <a:endParaRPr lang="en-AU" dirty="0" smtClean="0">
              <a:hlinkClick r:id="rId4"/>
            </a:endParaRPr>
          </a:p>
          <a:p>
            <a:pPr lvl="1"/>
            <a:r>
              <a:rPr lang="en-AU" dirty="0" smtClean="0">
                <a:hlinkClick r:id="rId4"/>
              </a:rPr>
              <a:t>http</a:t>
            </a:r>
            <a:r>
              <a:rPr lang="en-AU" dirty="0">
                <a:hlinkClick r:id="rId4"/>
              </a:rPr>
              <a:t>://nlp.stanford.edu/projects/glove</a:t>
            </a:r>
            <a:r>
              <a:rPr lang="en-AU" dirty="0" smtClean="0">
                <a:hlinkClick r:id="rId4"/>
              </a:rPr>
              <a:t>/</a:t>
            </a:r>
            <a:endParaRPr lang="en-AU" dirty="0" smtClean="0"/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227839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Why neural?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Biggest benefit from learning </a:t>
            </a:r>
            <a:r>
              <a:rPr lang="en-AU" b="1" dirty="0" smtClean="0"/>
              <a:t>representation</a:t>
            </a:r>
            <a:r>
              <a:rPr lang="en-AU" dirty="0" smtClean="0"/>
              <a:t> at the same time as learning a </a:t>
            </a:r>
            <a:r>
              <a:rPr lang="en-AU" b="1" dirty="0" smtClean="0"/>
              <a:t>classifier</a:t>
            </a:r>
          </a:p>
          <a:p>
            <a:endParaRPr lang="en-AU" b="1" dirty="0"/>
          </a:p>
          <a:p>
            <a:endParaRPr lang="en-AU" b="1" dirty="0" smtClean="0"/>
          </a:p>
          <a:p>
            <a:endParaRPr lang="en-AU" b="1" dirty="0"/>
          </a:p>
          <a:p>
            <a:endParaRPr lang="en-AU" b="1" dirty="0" smtClean="0"/>
          </a:p>
          <a:p>
            <a:endParaRPr lang="en-AU" b="1" dirty="0" smtClean="0"/>
          </a:p>
          <a:p>
            <a:r>
              <a:rPr lang="en-AU" dirty="0" smtClean="0"/>
              <a:t>Learns </a:t>
            </a:r>
            <a:r>
              <a:rPr lang="en-AU" i="1" dirty="0" smtClean="0"/>
              <a:t>representation </a:t>
            </a:r>
            <a:r>
              <a:rPr lang="en-AU" dirty="0" smtClean="0"/>
              <a:t>of input through stacked layers</a:t>
            </a:r>
            <a:r>
              <a:rPr lang="mr-IN" dirty="0" smtClean="0"/>
              <a:t>…</a:t>
            </a:r>
            <a:r>
              <a:rPr lang="en-AU" dirty="0" smtClean="0"/>
              <a:t>. to support classifier in final layer (e.g., logistic regression)</a:t>
            </a:r>
          </a:p>
          <a:p>
            <a:pPr lvl="1"/>
            <a:r>
              <a:rPr lang="en-AU" dirty="0" smtClean="0"/>
              <a:t>much more effective than pixel based features, or hand-coded patterns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888" y="2672512"/>
            <a:ext cx="8514996" cy="37540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85776" y="6103509"/>
            <a:ext cx="57967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AlexNet</a:t>
            </a:r>
            <a:r>
              <a:rPr lang="en-AU" dirty="0"/>
              <a:t/>
            </a:r>
            <a:br>
              <a:rPr lang="en-AU" dirty="0"/>
            </a:br>
            <a:r>
              <a:rPr lang="en-AU" dirty="0" smtClean="0">
                <a:hlinkClick r:id="rId3"/>
              </a:rPr>
              <a:t>http</a:t>
            </a:r>
            <a:r>
              <a:rPr lang="en-AU" dirty="0">
                <a:hlinkClick r:id="rId3"/>
              </a:rPr>
              <a:t>://vision03.csail.mit.edu/cnn_art/index.html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06769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Further reading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J&amp;M3 Ch. 19.6 onwards</a:t>
            </a:r>
          </a:p>
          <a:p>
            <a:r>
              <a:rPr lang="en-AU" b="1" dirty="0" smtClean="0">
                <a:solidFill>
                  <a:schemeClr val="accent5"/>
                </a:solidFill>
              </a:rPr>
              <a:t>Just for fun:</a:t>
            </a:r>
          </a:p>
          <a:p>
            <a:pPr lvl="1"/>
            <a:r>
              <a:rPr lang="en-AU" dirty="0" err="1"/>
              <a:t>Mikolov</a:t>
            </a:r>
            <a:r>
              <a:rPr lang="en-AU" dirty="0"/>
              <a:t>, T., </a:t>
            </a:r>
            <a:r>
              <a:rPr lang="en-AU" dirty="0" err="1"/>
              <a:t>Sutskever</a:t>
            </a:r>
            <a:r>
              <a:rPr lang="en-AU" dirty="0"/>
              <a:t>, I., Chen, K., </a:t>
            </a:r>
            <a:r>
              <a:rPr lang="en-AU" dirty="0" err="1"/>
              <a:t>Corrado</a:t>
            </a:r>
            <a:r>
              <a:rPr lang="en-AU" dirty="0"/>
              <a:t>, G. S., &amp; </a:t>
            </a:r>
            <a:r>
              <a:rPr lang="en-AU" dirty="0" smtClean="0"/>
              <a:t>Dean</a:t>
            </a:r>
            <a:r>
              <a:rPr lang="en-AU" dirty="0"/>
              <a:t>, J. NIPS 2013. </a:t>
            </a:r>
            <a:r>
              <a:rPr lang="en-AU" i="1" dirty="0"/>
              <a:t>Distributed representations of words and phrases and their compositionality</a:t>
            </a:r>
            <a:r>
              <a:rPr lang="en-AU" dirty="0"/>
              <a:t>. </a:t>
            </a:r>
            <a:endParaRPr lang="en-AU" dirty="0" smtClean="0"/>
          </a:p>
          <a:p>
            <a:pPr lvl="1"/>
            <a:r>
              <a:rPr lang="en-AU" dirty="0" smtClean="0"/>
              <a:t>J. Pennington</a:t>
            </a:r>
            <a:r>
              <a:rPr lang="en-AU" dirty="0"/>
              <a:t>, </a:t>
            </a:r>
            <a:r>
              <a:rPr lang="en-AU" dirty="0" smtClean="0"/>
              <a:t>R. </a:t>
            </a:r>
            <a:r>
              <a:rPr lang="en-AU" dirty="0" err="1" smtClean="0"/>
              <a:t>Socher</a:t>
            </a:r>
            <a:r>
              <a:rPr lang="en-AU" dirty="0"/>
              <a:t>, and </a:t>
            </a:r>
            <a:r>
              <a:rPr lang="en-AU" dirty="0" smtClean="0"/>
              <a:t>C. D</a:t>
            </a:r>
            <a:r>
              <a:rPr lang="en-AU" dirty="0"/>
              <a:t>. Manning. </a:t>
            </a:r>
            <a:r>
              <a:rPr lang="en-AU" dirty="0" smtClean="0"/>
              <a:t>EMNLP 2014</a:t>
            </a:r>
            <a:r>
              <a:rPr lang="en-AU" dirty="0"/>
              <a:t>. </a:t>
            </a:r>
            <a:r>
              <a:rPr lang="en-AU" i="1" dirty="0"/>
              <a:t>GloVe: Global Vectors for Word </a:t>
            </a:r>
            <a:r>
              <a:rPr lang="en-AU" i="1" dirty="0" smtClean="0"/>
              <a:t>Representation.</a:t>
            </a:r>
          </a:p>
          <a:p>
            <a:pPr lvl="1"/>
            <a:r>
              <a:rPr lang="en-AU" dirty="0" smtClean="0"/>
              <a:t>O. Levy, </a:t>
            </a:r>
            <a:r>
              <a:rPr lang="en-AU" dirty="0"/>
              <a:t>and </a:t>
            </a:r>
            <a:r>
              <a:rPr lang="en-AU" dirty="0" smtClean="0"/>
              <a:t>Y. Goldberg</a:t>
            </a:r>
            <a:r>
              <a:rPr lang="en-AU" dirty="0"/>
              <a:t>. </a:t>
            </a:r>
            <a:r>
              <a:rPr lang="en-AU" dirty="0" smtClean="0"/>
              <a:t>NIPS 2014, </a:t>
            </a:r>
            <a:r>
              <a:rPr lang="en-AU" i="1" dirty="0" smtClean="0"/>
              <a:t>Neural </a:t>
            </a:r>
            <a:r>
              <a:rPr lang="en-AU" i="1" dirty="0"/>
              <a:t>word embedding as implicit matrix factorization</a:t>
            </a:r>
            <a:r>
              <a:rPr lang="en-AU" dirty="0" smtClean="0"/>
              <a:t>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928478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Neural models of language?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Intuitive application to vision, over real-valued images</a:t>
            </a:r>
          </a:p>
          <a:p>
            <a:r>
              <a:rPr lang="en-AU" dirty="0" smtClean="0"/>
              <a:t>Less obviously useful for language</a:t>
            </a:r>
          </a:p>
          <a:p>
            <a:pPr lvl="1"/>
            <a:r>
              <a:rPr lang="en-AU" dirty="0" smtClean="0"/>
              <a:t>words are </a:t>
            </a:r>
            <a:r>
              <a:rPr lang="en-AU" i="1" dirty="0" smtClean="0"/>
              <a:t>discrete</a:t>
            </a:r>
            <a:r>
              <a:rPr lang="en-AU" dirty="0" smtClean="0"/>
              <a:t>, and vocabularies are enormous; </a:t>
            </a:r>
            <a:br>
              <a:rPr lang="en-AU" dirty="0" smtClean="0"/>
            </a:br>
            <a:r>
              <a:rPr lang="en-AU" dirty="0" smtClean="0"/>
              <a:t>how to learn to process?</a:t>
            </a:r>
          </a:p>
          <a:p>
            <a:pPr lvl="1"/>
            <a:r>
              <a:rPr lang="en-AU" dirty="0" smtClean="0"/>
              <a:t>words occur in sequences, ordering is often important</a:t>
            </a:r>
          </a:p>
          <a:p>
            <a:r>
              <a:rPr lang="en-AU" b="1" dirty="0" smtClean="0"/>
              <a:t>Key question:</a:t>
            </a:r>
            <a:r>
              <a:rPr lang="en-AU" dirty="0" smtClean="0"/>
              <a:t> can </a:t>
            </a:r>
            <a:r>
              <a:rPr lang="en-AU" dirty="0"/>
              <a:t>we learn dense word representations that inform other tasks?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620" y="6244952"/>
            <a:ext cx="6063973" cy="251809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74408" y="8905395"/>
            <a:ext cx="29883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/>
              <a:t>Socher</a:t>
            </a:r>
            <a:r>
              <a:rPr lang="en-AU" dirty="0"/>
              <a:t> et al, ICML 2011</a:t>
            </a:r>
          </a:p>
        </p:txBody>
      </p:sp>
    </p:spTree>
    <p:extLst>
      <p:ext uri="{BB962C8B-B14F-4D97-AF65-F5344CB8AC3E}">
        <p14:creationId xmlns:p14="http://schemas.microsoft.com/office/powerpoint/2010/main" val="208696447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Outline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Neural network inspired methods for vector learning</a:t>
            </a:r>
          </a:p>
          <a:p>
            <a:r>
              <a:rPr lang="en-AU" dirty="0" smtClean="0"/>
              <a:t>“Skip-gram” and “Contextual Bag of Words (CBOW)”</a:t>
            </a:r>
          </a:p>
          <a:p>
            <a:r>
              <a:rPr lang="en-AU" dirty="0" smtClean="0"/>
              <a:t>Similarity to LSA type approaches</a:t>
            </a:r>
          </a:p>
          <a:p>
            <a:r>
              <a:rPr lang="en-AU" dirty="0" smtClean="0"/>
              <a:t>Neural network classification approaches</a:t>
            </a:r>
          </a:p>
        </p:txBody>
      </p:sp>
    </p:spTree>
    <p:extLst>
      <p:ext uri="{BB962C8B-B14F-4D97-AF65-F5344CB8AC3E}">
        <p14:creationId xmlns:p14="http://schemas.microsoft.com/office/powerpoint/2010/main" val="24393956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Word vector learning Recap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Matrix input, X</a:t>
            </a:r>
          </a:p>
          <a:p>
            <a:pPr lvl="1"/>
            <a:r>
              <a:rPr lang="en-AU" dirty="0" smtClean="0"/>
              <a:t>Document collection</a:t>
            </a:r>
            <a:endParaRPr lang="en-AU" i="1" dirty="0" smtClean="0"/>
          </a:p>
          <a:p>
            <a:pPr lvl="2"/>
            <a:r>
              <a:rPr lang="en-AU" dirty="0" smtClean="0"/>
              <a:t>Expressed as a word type x document matrix</a:t>
            </a:r>
          </a:p>
          <a:p>
            <a:pPr lvl="1"/>
            <a:r>
              <a:rPr lang="en-AU" dirty="0" smtClean="0"/>
              <a:t>Words in context</a:t>
            </a:r>
          </a:p>
          <a:p>
            <a:pPr lvl="2"/>
            <a:r>
              <a:rPr lang="en-AU" dirty="0" smtClean="0"/>
              <a:t>Expressed as a word type x word type matrix</a:t>
            </a:r>
          </a:p>
          <a:p>
            <a:r>
              <a:rPr lang="en-AU" dirty="0" smtClean="0"/>
              <a:t>Output</a:t>
            </a:r>
          </a:p>
          <a:p>
            <a:pPr lvl="1"/>
            <a:r>
              <a:rPr lang="en-AU" dirty="0" smtClean="0"/>
              <a:t>Factorisation of X into matrices W, </a:t>
            </a:r>
            <a:r>
              <a:rPr lang="en-AU" dirty="0" err="1" smtClean="0"/>
              <a:t>Σ</a:t>
            </a:r>
            <a:r>
              <a:rPr lang="en-AU" dirty="0" smtClean="0"/>
              <a:t>, C </a:t>
            </a:r>
          </a:p>
          <a:p>
            <a:pPr lvl="1"/>
            <a:r>
              <a:rPr lang="en-AU" dirty="0" smtClean="0"/>
              <a:t>Entries of W become ‘</a:t>
            </a:r>
            <a:r>
              <a:rPr lang="en-AU" i="1" dirty="0" smtClean="0"/>
              <a:t>word representations</a:t>
            </a:r>
            <a:r>
              <a:rPr lang="en-AU" dirty="0" smtClean="0"/>
              <a:t>’</a:t>
            </a:r>
          </a:p>
          <a:p>
            <a:pPr lvl="1"/>
            <a:r>
              <a:rPr lang="en-AU" dirty="0" smtClean="0"/>
              <a:t>Truncate to top </a:t>
            </a:r>
            <a:r>
              <a:rPr lang="en-AU" i="1" dirty="0" smtClean="0"/>
              <a:t>k</a:t>
            </a:r>
            <a:r>
              <a:rPr lang="en-AU" dirty="0" smtClean="0"/>
              <a:t> most important dimensions</a:t>
            </a:r>
          </a:p>
          <a:p>
            <a:r>
              <a:rPr lang="en-AU" dirty="0" smtClean="0"/>
              <a:t>More robust ‘dense’ representation of lexicon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52242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embeddings from predictions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Neural network inspired approaches seek to learn vector representations of words and their contexts</a:t>
            </a:r>
          </a:p>
          <a:p>
            <a:r>
              <a:rPr lang="en-US" dirty="0" smtClean="0"/>
              <a:t>Key idea</a:t>
            </a:r>
          </a:p>
          <a:p>
            <a:pPr lvl="1"/>
            <a:r>
              <a:rPr lang="en-US" i="1" dirty="0" smtClean="0"/>
              <a:t>Word embeddings should be </a:t>
            </a:r>
            <a:r>
              <a:rPr lang="en-US" i="1" dirty="0" smtClean="0">
                <a:solidFill>
                  <a:srgbClr val="FF0000"/>
                </a:solidFill>
              </a:rPr>
              <a:t>similar</a:t>
            </a:r>
            <a:r>
              <a:rPr lang="en-US" i="1" dirty="0" smtClean="0"/>
              <a:t> to embeddings of </a:t>
            </a:r>
            <a:r>
              <a:rPr lang="en-AU" i="1" dirty="0" smtClean="0">
                <a:solidFill>
                  <a:srgbClr val="FF0000"/>
                </a:solidFill>
              </a:rPr>
              <a:t>neighbouring</a:t>
            </a:r>
            <a:r>
              <a:rPr lang="en-US" i="1" dirty="0" smtClean="0">
                <a:solidFill>
                  <a:srgbClr val="FF0000"/>
                </a:solidFill>
              </a:rPr>
              <a:t> </a:t>
            </a:r>
            <a:r>
              <a:rPr lang="en-US" i="1" dirty="0" smtClean="0"/>
              <a:t>words</a:t>
            </a:r>
          </a:p>
          <a:p>
            <a:pPr lvl="1"/>
            <a:r>
              <a:rPr lang="en-US" i="1" dirty="0" smtClean="0"/>
              <a:t>And </a:t>
            </a:r>
            <a:r>
              <a:rPr lang="en-US" i="1" dirty="0" smtClean="0">
                <a:solidFill>
                  <a:srgbClr val="FF0000"/>
                </a:solidFill>
              </a:rPr>
              <a:t>dissimilar</a:t>
            </a:r>
            <a:r>
              <a:rPr lang="en-US" i="1" dirty="0" smtClean="0"/>
              <a:t> to other words that don’t occur nearby</a:t>
            </a:r>
          </a:p>
          <a:p>
            <a:r>
              <a:rPr lang="en-US" dirty="0" smtClean="0"/>
              <a:t>Using vector dot product for vector ‘comparison’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 . </a:t>
            </a:r>
            <a:r>
              <a:rPr lang="en-US" dirty="0"/>
              <a:t>v</a:t>
            </a:r>
            <a:r>
              <a:rPr lang="en-US" dirty="0" smtClean="0"/>
              <a:t> = ∑</a:t>
            </a:r>
            <a:r>
              <a:rPr lang="en-US" baseline="-25000" dirty="0" smtClean="0"/>
              <a:t>j</a:t>
            </a:r>
            <a:r>
              <a:rPr lang="en-US" dirty="0" smtClean="0"/>
              <a:t> </a:t>
            </a:r>
            <a:r>
              <a:rPr lang="en-US" dirty="0" err="1" smtClean="0"/>
              <a:t>u</a:t>
            </a:r>
            <a:r>
              <a:rPr lang="en-US" baseline="-25000" dirty="0" err="1" smtClean="0"/>
              <a:t>j</a:t>
            </a:r>
            <a:r>
              <a:rPr lang="en-US" dirty="0" smtClean="0"/>
              <a:t>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baseline="-25000" dirty="0" smtClean="0"/>
          </a:p>
          <a:p>
            <a:r>
              <a:rPr lang="en-US" dirty="0" smtClean="0"/>
              <a:t>As part of a ‘</a:t>
            </a:r>
            <a:r>
              <a:rPr lang="en-US" i="1" dirty="0" smtClean="0"/>
              <a:t>classifier</a:t>
            </a:r>
            <a:r>
              <a:rPr lang="en-US" dirty="0" smtClean="0"/>
              <a:t>’ over a word and its immediate context</a:t>
            </a:r>
          </a:p>
        </p:txBody>
      </p:sp>
    </p:spTree>
    <p:extLst>
      <p:ext uri="{BB962C8B-B14F-4D97-AF65-F5344CB8AC3E}">
        <p14:creationId xmlns:p14="http://schemas.microsoft.com/office/powerpoint/2010/main" val="987473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Utility of learned vectors (teaser)</a:t>
            </a:r>
            <a:endParaRPr lang="en-A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What words have similar vectors?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dirty="0" smtClean="0"/>
              <a:t>Do vector differences follow consistent patterns? </a:t>
            </a:r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27" y="2290028"/>
            <a:ext cx="11828016" cy="22322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864" y="5740896"/>
            <a:ext cx="8848431" cy="30908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294488" y="8831786"/>
            <a:ext cx="44198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AU" dirty="0"/>
              <a:t>Fig from </a:t>
            </a:r>
            <a:r>
              <a:rPr lang="en-AU" dirty="0" err="1"/>
              <a:t>Mikolov</a:t>
            </a:r>
            <a:r>
              <a:rPr lang="en-AU" dirty="0"/>
              <a:t> et al, NIPS 2013 </a:t>
            </a:r>
          </a:p>
        </p:txBody>
      </p:sp>
      <p:sp>
        <p:nvSpPr>
          <p:cNvPr id="8" name="Rectangle 7"/>
          <p:cNvSpPr/>
          <p:nvPr/>
        </p:nvSpPr>
        <p:spPr>
          <a:xfrm>
            <a:off x="9504388" y="4187740"/>
            <a:ext cx="16882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AU" dirty="0" smtClean="0"/>
              <a:t>JM3 </a:t>
            </a:r>
            <a:r>
              <a:rPr lang="en-AU" dirty="0" err="1" smtClean="0"/>
              <a:t>Ch</a:t>
            </a:r>
            <a:r>
              <a:rPr lang="en-AU" dirty="0" smtClean="0"/>
              <a:t> 19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331348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embeddings from predictions 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Framed as learning a classifier</a:t>
            </a:r>
            <a:r>
              <a:rPr lang="is-IS" dirty="0"/>
              <a:t>…</a:t>
            </a:r>
            <a:endParaRPr lang="en-US" dirty="0"/>
          </a:p>
          <a:p>
            <a:pPr lvl="1"/>
            <a:r>
              <a:rPr lang="en-US" dirty="0"/>
              <a:t>Skip-gram: predict words in local context surrounding given </a:t>
            </a:r>
            <a:r>
              <a:rPr lang="en-US" dirty="0" smtClean="0"/>
              <a:t>word</a:t>
            </a:r>
            <a:r>
              <a:rPr lang="en-US" dirty="0"/>
              <a:t>		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CBOW</a:t>
            </a:r>
            <a:r>
              <a:rPr lang="en-US" dirty="0"/>
              <a:t>: predict word in centre, given words in the local surrounding </a:t>
            </a:r>
            <a:r>
              <a:rPr lang="en-US" dirty="0" smtClean="0"/>
              <a:t>context</a:t>
            </a:r>
          </a:p>
          <a:p>
            <a:r>
              <a:rPr lang="en-US" dirty="0" smtClean="0"/>
              <a:t>Local context means words within L positions, e.g., L=2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8514" y="4561529"/>
            <a:ext cx="11449272" cy="9028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is-IS" sz="3200" dirty="0" smtClean="0">
                <a:latin typeface="Arial" charset="0"/>
                <a:ea typeface="Arial" charset="0"/>
                <a:cs typeface="Arial" charset="0"/>
              </a:rPr>
              <a:t>… </a:t>
            </a:r>
            <a:r>
              <a:rPr lang="en-US" sz="32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Bereft </a:t>
            </a:r>
            <a:r>
              <a:rPr lang="en-US" sz="32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of </a:t>
            </a:r>
            <a:r>
              <a:rPr lang="en-US" sz="3200" dirty="0" smtClean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life he </a:t>
            </a:r>
            <a:r>
              <a:rPr lang="en-US" sz="3200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rests</a:t>
            </a:r>
            <a:r>
              <a:rPr lang="en-US" sz="32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200" dirty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in peace! </a:t>
            </a:r>
            <a:r>
              <a:rPr lang="en-US" sz="32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If you hadn't nailed </a:t>
            </a:r>
            <a:r>
              <a:rPr lang="en-US" sz="32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him </a:t>
            </a:r>
            <a:r>
              <a:rPr lang="is-IS" sz="32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…</a:t>
            </a:r>
            <a:endParaRPr kumimoji="0" lang="en-AU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18" name="Arc 17"/>
          <p:cNvSpPr/>
          <p:nvPr/>
        </p:nvSpPr>
        <p:spPr>
          <a:xfrm rot="18181035">
            <a:off x="3989952" y="4810801"/>
            <a:ext cx="996036" cy="914400"/>
          </a:xfrm>
          <a:prstGeom prst="arc">
            <a:avLst>
              <a:gd name="adj1" fmla="val 16200000"/>
              <a:gd name="adj2" fmla="val 1929709"/>
            </a:avLst>
          </a:prstGeom>
          <a:noFill/>
          <a:ln w="25400" cap="flat">
            <a:solidFill>
              <a:schemeClr val="accent1"/>
            </a:solidFill>
            <a:prstDash val="solid"/>
            <a:miter lim="400000"/>
            <a:head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9" name="Arc 18"/>
          <p:cNvSpPr/>
          <p:nvPr/>
        </p:nvSpPr>
        <p:spPr>
          <a:xfrm rot="18181035">
            <a:off x="3625405" y="4354892"/>
            <a:ext cx="1279761" cy="1572908"/>
          </a:xfrm>
          <a:prstGeom prst="arc">
            <a:avLst>
              <a:gd name="adj1" fmla="val 14992630"/>
              <a:gd name="adj2" fmla="val 3200425"/>
            </a:avLst>
          </a:prstGeom>
          <a:noFill/>
          <a:ln w="25400" cap="flat">
            <a:solidFill>
              <a:schemeClr val="accent1"/>
            </a:solidFill>
            <a:prstDash val="solid"/>
            <a:miter lim="400000"/>
            <a:head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0" name="Arc 19"/>
          <p:cNvSpPr/>
          <p:nvPr/>
        </p:nvSpPr>
        <p:spPr>
          <a:xfrm rot="7954259" flipH="1" flipV="1">
            <a:off x="4467876" y="4863056"/>
            <a:ext cx="1421601" cy="569896"/>
          </a:xfrm>
          <a:prstGeom prst="arc">
            <a:avLst>
              <a:gd name="adj1" fmla="val 15582040"/>
              <a:gd name="adj2" fmla="val 1929709"/>
            </a:avLst>
          </a:prstGeom>
          <a:noFill/>
          <a:ln w="25400" cap="flat">
            <a:solidFill>
              <a:schemeClr val="accent1"/>
            </a:solidFill>
            <a:prstDash val="solid"/>
            <a:miter lim="400000"/>
            <a:headEnd type="none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1" name="Arc 20"/>
          <p:cNvSpPr/>
          <p:nvPr/>
        </p:nvSpPr>
        <p:spPr>
          <a:xfrm rot="7954259" flipH="1" flipV="1">
            <a:off x="4687488" y="4422086"/>
            <a:ext cx="1805268" cy="1253267"/>
          </a:xfrm>
          <a:prstGeom prst="arc">
            <a:avLst>
              <a:gd name="adj1" fmla="val 14194655"/>
              <a:gd name="adj2" fmla="val 1929709"/>
            </a:avLst>
          </a:prstGeom>
          <a:noFill/>
          <a:ln w="25400" cap="flat">
            <a:solidFill>
              <a:schemeClr val="accent1"/>
            </a:solidFill>
            <a:prstDash val="solid"/>
            <a:miter lim="400000"/>
            <a:headEnd type="none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A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27839" y="3638712"/>
            <a:ext cx="1824217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spc="0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P(life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| rests)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36051" y="3132108"/>
            <a:ext cx="177292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spc="0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P(he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| rests)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90122" y="3004592"/>
            <a:ext cx="1670329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spc="0" normalizeH="0" baseline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P(in</a:t>
            </a:r>
            <a:r>
              <a:rPr kumimoji="0" lang="en-AU" sz="2400" b="0" i="0" u="none" strike="noStrike" cap="none" spc="0" normalizeH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| rests)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698855" y="3639327"/>
            <a:ext cx="2269852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AU" sz="2400" b="0" i="0" u="none" strike="noStrike" cap="none" spc="0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P(peace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| rests)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  <p:grpSp>
        <p:nvGrpSpPr>
          <p:cNvPr id="30" name="Group 29"/>
          <p:cNvGrpSpPr/>
          <p:nvPr/>
        </p:nvGrpSpPr>
        <p:grpSpPr>
          <a:xfrm rot="10800000">
            <a:off x="3516520" y="4455165"/>
            <a:ext cx="2837232" cy="1805268"/>
            <a:chOff x="3270315" y="5866196"/>
            <a:chExt cx="2837232" cy="1805268"/>
          </a:xfrm>
        </p:grpSpPr>
        <p:sp>
          <p:nvSpPr>
            <p:cNvPr id="26" name="Arc 25"/>
            <p:cNvSpPr/>
            <p:nvPr/>
          </p:nvSpPr>
          <p:spPr>
            <a:xfrm rot="18181035">
              <a:off x="3781435" y="6438285"/>
              <a:ext cx="996036" cy="914400"/>
            </a:xfrm>
            <a:prstGeom prst="arc">
              <a:avLst>
                <a:gd name="adj1" fmla="val 16200000"/>
                <a:gd name="adj2" fmla="val 1929709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none"/>
              <a:tail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27" name="Arc 26"/>
            <p:cNvSpPr/>
            <p:nvPr/>
          </p:nvSpPr>
          <p:spPr>
            <a:xfrm rot="18181035">
              <a:off x="3416888" y="5982376"/>
              <a:ext cx="1279761" cy="1572908"/>
            </a:xfrm>
            <a:prstGeom prst="arc">
              <a:avLst>
                <a:gd name="adj1" fmla="val 14992630"/>
                <a:gd name="adj2" fmla="val 3200425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none"/>
              <a:tailEnd type="arrow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28" name="Arc 27"/>
            <p:cNvSpPr/>
            <p:nvPr/>
          </p:nvSpPr>
          <p:spPr>
            <a:xfrm rot="7954259" flipH="1" flipV="1">
              <a:off x="4445920" y="6622659"/>
              <a:ext cx="1288840" cy="706732"/>
            </a:xfrm>
            <a:prstGeom prst="arc">
              <a:avLst>
                <a:gd name="adj1" fmla="val 15582040"/>
                <a:gd name="adj2" fmla="val 879772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arrow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29" name="Arc 28"/>
            <p:cNvSpPr/>
            <p:nvPr/>
          </p:nvSpPr>
          <p:spPr>
            <a:xfrm rot="7954259" flipH="1" flipV="1">
              <a:off x="4578280" y="6142196"/>
              <a:ext cx="1805268" cy="1253267"/>
            </a:xfrm>
            <a:prstGeom prst="arc">
              <a:avLst>
                <a:gd name="adj1" fmla="val 14194655"/>
                <a:gd name="adj2" fmla="val 2624781"/>
              </a:avLst>
            </a:prstGeom>
            <a:noFill/>
            <a:ln w="25400" cap="flat">
              <a:solidFill>
                <a:schemeClr val="accent1"/>
              </a:solidFill>
              <a:prstDash val="solid"/>
              <a:miter lim="400000"/>
              <a:headEnd type="arrow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AU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3121533" y="6146293"/>
            <a:ext cx="3962623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kumimoji="0" lang="en-AU" sz="2400" b="0" i="0" u="none" strike="noStrike" cap="none" spc="0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P(rests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 | {he</a:t>
            </a:r>
            <a:r>
              <a:rPr lang="en-AU" sz="2400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AU" sz="2400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in, life, </a:t>
            </a:r>
            <a:r>
              <a:rPr kumimoji="0" lang="en-AU" sz="2400" b="0" i="0" u="none" strike="noStrike" cap="none" spc="0" normalizeH="0" dirty="0" smtClean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Avenir Next Medium"/>
              </a:rPr>
              <a:t>peace})</a:t>
            </a:r>
            <a:endParaRPr kumimoji="0" lang="en-AU" sz="24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Arial" charset="0"/>
              <a:ea typeface="Arial" charset="0"/>
              <a:cs typeface="Arial" charset="0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9068269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3340</TotalTime>
  <Words>1501</Words>
  <Application>Microsoft Macintosh PowerPoint</Application>
  <PresentationFormat>Custom</PresentationFormat>
  <Paragraphs>263</Paragraphs>
  <Slides>30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Arial Narrow</vt:lpstr>
      <vt:lpstr>Avenir Next</vt:lpstr>
      <vt:lpstr>Avenir Next Medium</vt:lpstr>
      <vt:lpstr>Century Schoolbook</vt:lpstr>
      <vt:lpstr>DIN Alternate</vt:lpstr>
      <vt:lpstr>DIN Condensed</vt:lpstr>
      <vt:lpstr>Helvetica</vt:lpstr>
      <vt:lpstr>Helvetica Neue</vt:lpstr>
      <vt:lpstr>Arial</vt:lpstr>
      <vt:lpstr>New_Template7</vt:lpstr>
      <vt:lpstr>Word Vector learning</vt:lpstr>
      <vt:lpstr>The FALL and RISE of neural Nets</vt:lpstr>
      <vt:lpstr>Why neural?</vt:lpstr>
      <vt:lpstr>Neural models of language?</vt:lpstr>
      <vt:lpstr>Outline</vt:lpstr>
      <vt:lpstr>Word vector learning Recap</vt:lpstr>
      <vt:lpstr>embeddings from predictions </vt:lpstr>
      <vt:lpstr>Utility of learned vectors (teaser)</vt:lpstr>
      <vt:lpstr>embeddings from predictions </vt:lpstr>
      <vt:lpstr>Skip gram model</vt:lpstr>
      <vt:lpstr>Embedding parameterisation</vt:lpstr>
      <vt:lpstr>One-hot vectors and embeddings</vt:lpstr>
      <vt:lpstr>VERSUS Logistic regression (JFF)</vt:lpstr>
      <vt:lpstr>Skip-gram model</vt:lpstr>
      <vt:lpstr>Skip-gram components</vt:lpstr>
      <vt:lpstr>Training the skip-gram model</vt:lpstr>
      <vt:lpstr>Learning by Negative sampling (JFF)</vt:lpstr>
      <vt:lpstr>Example (JFF)</vt:lpstr>
      <vt:lpstr>CBOW: Contextual bag-of-words</vt:lpstr>
      <vt:lpstr>CBOW architecture</vt:lpstr>
      <vt:lpstr>Properties</vt:lpstr>
      <vt:lpstr>Vector similarities</vt:lpstr>
      <vt:lpstr>Vector differences</vt:lpstr>
      <vt:lpstr>Why vector differences?</vt:lpstr>
      <vt:lpstr>WHY vector differences?</vt:lpstr>
      <vt:lpstr>Evaluating word vectors</vt:lpstr>
      <vt:lpstr>Uses for word vectors</vt:lpstr>
      <vt:lpstr>Embeddings in neural models</vt:lpstr>
      <vt:lpstr>Pointers to software</vt:lpstr>
      <vt:lpstr>Further reading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Compressed Suffix TREES as Language Models</dc:title>
  <dc:creator>Julian Arthur Brooke</dc:creator>
  <cp:lastModifiedBy>Trevor Anthony Cohn</cp:lastModifiedBy>
  <cp:revision>416</cp:revision>
  <cp:lastPrinted>2016-03-21T05:57:27Z</cp:lastPrinted>
  <dcterms:modified xsi:type="dcterms:W3CDTF">2017-03-28T03:33:55Z</dcterms:modified>
</cp:coreProperties>
</file>